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70" r:id="rId4"/>
    <p:sldId id="274" r:id="rId5"/>
    <p:sldId id="258" r:id="rId6"/>
    <p:sldId id="259" r:id="rId7"/>
    <p:sldId id="260" r:id="rId8"/>
    <p:sldId id="262" r:id="rId9"/>
    <p:sldId id="263" r:id="rId10"/>
    <p:sldId id="265" r:id="rId11"/>
    <p:sldId id="266" r:id="rId12"/>
    <p:sldId id="267" r:id="rId13"/>
    <p:sldId id="273" r:id="rId14"/>
    <p:sldId id="272" r:id="rId15"/>
    <p:sldId id="275" r:id="rId16"/>
    <p:sldId id="268"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11/3/2025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11/3/2025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6" name="TextBox 5"/>
          <p:cNvSpPr txBox="1"/>
          <p:nvPr/>
        </p:nvSpPr>
        <p:spPr>
          <a:xfrm>
            <a:off x="4542692"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7" name="TextBox 6"/>
          <p:cNvSpPr txBox="1"/>
          <p:nvPr/>
        </p:nvSpPr>
        <p:spPr>
          <a:xfrm>
            <a:off x="6380286" y="629610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
        <p:nvSpPr>
          <p:cNvPr id="9" name="TextBox 8"/>
          <p:cNvSpPr txBox="1"/>
          <p:nvPr/>
        </p:nvSpPr>
        <p:spPr>
          <a:xfrm>
            <a:off x="1096108" y="97880"/>
            <a:ext cx="9847384" cy="3170099"/>
          </a:xfrm>
          <a:prstGeom prst="rect">
            <a:avLst/>
          </a:prstGeom>
          <a:noFill/>
        </p:spPr>
        <p:txBody>
          <a:bodyPr wrap="square" rtlCol="0">
            <a:spAutoFit/>
          </a:bodyPr>
          <a:lstStyle/>
          <a:p>
            <a:pPr algn="ctr"/>
            <a:r>
              <a:rPr lang="en-PH" sz="4000" b="1" dirty="0">
                <a:solidFill>
                  <a:schemeClr val="bg1"/>
                </a:solidFill>
                <a:latin typeface="Times New Roman" panose="02020603050405020304" pitchFamily="18" charset="0"/>
                <a:cs typeface="Times New Roman" panose="02020603050405020304" pitchFamily="18" charset="0"/>
              </a:rPr>
              <a:t>DESIGN AND DEVELOPMENT OF A DIGITAL SCHOOL MAP FOR BARTOLOME SANGALANG NATIONAL HIGH SCHOOL ACCESSIBLE VIA QR CODE USING VISUAL STUDIO CODE</a:t>
            </a:r>
            <a:endParaRPr lang="en-PH" sz="4000"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562709" y="3257635"/>
            <a:ext cx="2470637"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Researchers Name:</a:t>
            </a:r>
            <a:endParaRPr lang="en-PH" sz="20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2866292" y="3261118"/>
            <a:ext cx="3056791" cy="2246769"/>
          </a:xfrm>
          <a:prstGeom prst="rect">
            <a:avLst/>
          </a:prstGeom>
          <a:noFill/>
        </p:spPr>
        <p:txBody>
          <a:bodyPr wrap="square" rtlCol="0">
            <a:spAutoFit/>
          </a:bodyPr>
          <a:lstStyle/>
          <a:p>
            <a:r>
              <a:rPr lang="en-US" sz="2000" dirty="0" err="1">
                <a:solidFill>
                  <a:schemeClr val="bg1"/>
                </a:solidFill>
                <a:latin typeface="Arial" panose="020B0604020202020204" pitchFamily="34" charset="0"/>
                <a:cs typeface="Arial" panose="020B0604020202020204" pitchFamily="34" charset="0"/>
              </a:rPr>
              <a:t>Jamella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Nairine</a:t>
            </a:r>
            <a:r>
              <a:rPr lang="en-US" sz="2000" dirty="0">
                <a:solidFill>
                  <a:schemeClr val="bg1"/>
                </a:solidFill>
                <a:latin typeface="Arial" panose="020B0604020202020204" pitchFamily="34" charset="0"/>
                <a:cs typeface="Arial" panose="020B0604020202020204" pitchFamily="34" charset="0"/>
              </a:rPr>
              <a:t> R. </a:t>
            </a:r>
            <a:r>
              <a:rPr lang="en-US" sz="2000" dirty="0" err="1">
                <a:solidFill>
                  <a:schemeClr val="bg1"/>
                </a:solidFill>
                <a:latin typeface="Arial" panose="020B0604020202020204" pitchFamily="34" charset="0"/>
                <a:cs typeface="Arial" panose="020B0604020202020204" pitchFamily="34" charset="0"/>
              </a:rPr>
              <a:t>Mapa</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Mary Ann P. </a:t>
            </a:r>
            <a:r>
              <a:rPr lang="en-US" sz="2000" dirty="0" err="1">
                <a:solidFill>
                  <a:schemeClr val="bg1"/>
                </a:solidFill>
                <a:latin typeface="Arial" panose="020B0604020202020204" pitchFamily="34" charset="0"/>
                <a:cs typeface="Arial" panose="020B0604020202020204" pitchFamily="34" charset="0"/>
              </a:rPr>
              <a:t>Malasaga</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Gwen </a:t>
            </a:r>
            <a:r>
              <a:rPr lang="en-US" sz="2000" dirty="0" err="1">
                <a:solidFill>
                  <a:schemeClr val="bg1"/>
                </a:solidFill>
                <a:latin typeface="Arial" panose="020B0604020202020204" pitchFamily="34" charset="0"/>
                <a:cs typeface="Arial" panose="020B0604020202020204" pitchFamily="34" charset="0"/>
              </a:rPr>
              <a:t>Dannica</a:t>
            </a:r>
            <a:r>
              <a:rPr lang="en-US" sz="2000" dirty="0">
                <a:solidFill>
                  <a:schemeClr val="bg1"/>
                </a:solidFill>
                <a:latin typeface="Arial" panose="020B0604020202020204" pitchFamily="34" charset="0"/>
                <a:cs typeface="Arial" panose="020B0604020202020204" pitchFamily="34" charset="0"/>
              </a:rPr>
              <a:t> D. </a:t>
            </a:r>
            <a:r>
              <a:rPr lang="en-US" sz="2000" dirty="0" err="1">
                <a:solidFill>
                  <a:schemeClr val="bg1"/>
                </a:solidFill>
                <a:latin typeface="Arial" panose="020B0604020202020204" pitchFamily="34" charset="0"/>
                <a:cs typeface="Arial" panose="020B0604020202020204" pitchFamily="34" charset="0"/>
              </a:rPr>
              <a:t>Ruz</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Prince Noel O. </a:t>
            </a:r>
            <a:r>
              <a:rPr lang="en-US" sz="2000" dirty="0" err="1">
                <a:solidFill>
                  <a:schemeClr val="bg1"/>
                </a:solidFill>
                <a:latin typeface="Arial" panose="020B0604020202020204" pitchFamily="34" charset="0"/>
                <a:cs typeface="Arial" panose="020B0604020202020204" pitchFamily="34" charset="0"/>
              </a:rPr>
              <a:t>Galapon</a:t>
            </a:r>
            <a:endParaRPr lang="en-US" sz="2000" dirty="0">
              <a:solidFill>
                <a:schemeClr val="bg1"/>
              </a:solidFill>
              <a:latin typeface="Arial" panose="020B0604020202020204" pitchFamily="34" charset="0"/>
              <a:cs typeface="Arial" panose="020B0604020202020204" pitchFamily="34" charset="0"/>
            </a:endParaRPr>
          </a:p>
          <a:p>
            <a:r>
              <a:rPr lang="en-US" sz="2000" dirty="0" err="1">
                <a:solidFill>
                  <a:schemeClr val="bg1"/>
                </a:solidFill>
                <a:latin typeface="Arial" panose="020B0604020202020204" pitchFamily="34" charset="0"/>
                <a:cs typeface="Arial" panose="020B0604020202020204" pitchFamily="34" charset="0"/>
              </a:rPr>
              <a:t>Reycris</a:t>
            </a:r>
            <a:r>
              <a:rPr lang="en-US" sz="2000" dirty="0">
                <a:solidFill>
                  <a:schemeClr val="bg1"/>
                </a:solidFill>
                <a:latin typeface="Arial" panose="020B0604020202020204" pitchFamily="34" charset="0"/>
                <a:cs typeface="Arial" panose="020B0604020202020204" pitchFamily="34" charset="0"/>
              </a:rPr>
              <a:t> D. Acosta</a:t>
            </a:r>
          </a:p>
          <a:p>
            <a:r>
              <a:rPr lang="en-US" sz="2000" dirty="0">
                <a:solidFill>
                  <a:schemeClr val="bg1"/>
                </a:solidFill>
                <a:latin typeface="Arial" panose="020B0604020202020204" pitchFamily="34" charset="0"/>
                <a:cs typeface="Arial" panose="020B0604020202020204" pitchFamily="34" charset="0"/>
              </a:rPr>
              <a:t>Jenison P. </a:t>
            </a:r>
            <a:r>
              <a:rPr lang="en-US" sz="2000" dirty="0" err="1">
                <a:solidFill>
                  <a:schemeClr val="bg1"/>
                </a:solidFill>
                <a:latin typeface="Arial" panose="020B0604020202020204" pitchFamily="34" charset="0"/>
                <a:cs typeface="Arial" panose="020B0604020202020204" pitchFamily="34" charset="0"/>
              </a:rPr>
              <a:t>Te</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Jacob Jed V. </a:t>
            </a:r>
            <a:r>
              <a:rPr lang="en-US" sz="2000" dirty="0" err="1">
                <a:solidFill>
                  <a:schemeClr val="bg1"/>
                </a:solidFill>
                <a:latin typeface="Arial" panose="020B0604020202020204" pitchFamily="34" charset="0"/>
                <a:cs typeface="Arial" panose="020B0604020202020204" pitchFamily="34" charset="0"/>
              </a:rPr>
              <a:t>Narcisco</a:t>
            </a:r>
            <a:endParaRPr lang="en-PH" sz="20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2866292" y="5487199"/>
            <a:ext cx="2470637"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10-MIXXY (SP-ICT)</a:t>
            </a:r>
            <a:endParaRPr lang="en-PH" sz="2000"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863" y="3176804"/>
            <a:ext cx="3343705" cy="2510450"/>
          </a:xfrm>
          <a:prstGeom prst="ellipse">
            <a:avLst/>
          </a:prstGeom>
        </p:spPr>
      </p:pic>
    </p:spTree>
    <p:extLst>
      <p:ext uri="{BB962C8B-B14F-4D97-AF65-F5344CB8AC3E}">
        <p14:creationId xmlns:p14="http://schemas.microsoft.com/office/powerpoint/2010/main" val="249939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IV. Statement of the Problem</a:t>
            </a:r>
            <a:endParaRPr lang="en-PH" sz="4800" cap="none"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
        <p:nvSpPr>
          <p:cNvPr id="9" name="TextBox 8"/>
          <p:cNvSpPr txBox="1"/>
          <p:nvPr/>
        </p:nvSpPr>
        <p:spPr>
          <a:xfrm>
            <a:off x="81446" y="3030740"/>
            <a:ext cx="8967536" cy="3539430"/>
          </a:xfrm>
          <a:prstGeom prst="rect">
            <a:avLst/>
          </a:prstGeom>
          <a:noFill/>
        </p:spPr>
        <p:txBody>
          <a:bodyPr wrap="square" rtlCol="0">
            <a:spAutoFit/>
          </a:bodyPr>
          <a:lstStyle/>
          <a:p>
            <a:r>
              <a:rPr lang="en-PH" sz="2800" dirty="0">
                <a:solidFill>
                  <a:schemeClr val="bg1"/>
                </a:solidFill>
                <a:latin typeface="Arial" panose="020B0604020202020204" pitchFamily="34" charset="0"/>
                <a:cs typeface="Arial" panose="020B0604020202020204" pitchFamily="34" charset="0"/>
              </a:rPr>
              <a:t>		</a:t>
            </a:r>
            <a:r>
              <a:rPr lang="en-PH" sz="2400" dirty="0">
                <a:solidFill>
                  <a:schemeClr val="bg1"/>
                </a:solidFill>
                <a:latin typeface="Arial" panose="020B0604020202020204" pitchFamily="34" charset="0"/>
                <a:cs typeface="Arial" panose="020B0604020202020204" pitchFamily="34" charset="0"/>
              </a:rPr>
              <a:t>	</a:t>
            </a:r>
            <a:r>
              <a:rPr lang="en-PH" sz="2800" dirty="0">
                <a:solidFill>
                  <a:schemeClr val="bg1"/>
                </a:solidFill>
                <a:latin typeface="Arial" panose="020B0604020202020204" pitchFamily="34" charset="0"/>
                <a:cs typeface="Arial" panose="020B0604020202020204" pitchFamily="34" charset="0"/>
              </a:rPr>
              <a:t>2.1 functional suitability;</a:t>
            </a:r>
          </a:p>
          <a:p>
            <a:r>
              <a:rPr lang="en-PH" sz="2800" dirty="0">
                <a:solidFill>
                  <a:schemeClr val="bg1"/>
                </a:solidFill>
                <a:latin typeface="Arial" panose="020B0604020202020204" pitchFamily="34" charset="0"/>
                <a:cs typeface="Arial" panose="020B0604020202020204" pitchFamily="34" charset="0"/>
              </a:rPr>
              <a:t>			2.2 performance efficiency;</a:t>
            </a:r>
          </a:p>
          <a:p>
            <a:r>
              <a:rPr lang="en-PH" sz="2800" dirty="0">
                <a:solidFill>
                  <a:schemeClr val="bg1"/>
                </a:solidFill>
                <a:latin typeface="Arial" panose="020B0604020202020204" pitchFamily="34" charset="0"/>
                <a:cs typeface="Arial" panose="020B0604020202020204" pitchFamily="34" charset="0"/>
              </a:rPr>
              <a:t>			2.3 compatibility;</a:t>
            </a:r>
          </a:p>
          <a:p>
            <a:r>
              <a:rPr lang="en-PH" sz="2800" dirty="0">
                <a:solidFill>
                  <a:schemeClr val="bg1"/>
                </a:solidFill>
                <a:latin typeface="Arial" panose="020B0604020202020204" pitchFamily="34" charset="0"/>
                <a:cs typeface="Arial" panose="020B0604020202020204" pitchFamily="34" charset="0"/>
              </a:rPr>
              <a:t>			2.4 usability;</a:t>
            </a:r>
          </a:p>
          <a:p>
            <a:r>
              <a:rPr lang="en-PH" sz="2800" dirty="0">
                <a:solidFill>
                  <a:schemeClr val="bg1"/>
                </a:solidFill>
                <a:latin typeface="Arial" panose="020B0604020202020204" pitchFamily="34" charset="0"/>
                <a:cs typeface="Arial" panose="020B0604020202020204" pitchFamily="34" charset="0"/>
              </a:rPr>
              <a:t>			2. 5 reliability</a:t>
            </a:r>
          </a:p>
          <a:p>
            <a:r>
              <a:rPr lang="en-PH" sz="2800" dirty="0">
                <a:solidFill>
                  <a:schemeClr val="bg1"/>
                </a:solidFill>
                <a:latin typeface="Arial" panose="020B0604020202020204" pitchFamily="34" charset="0"/>
                <a:cs typeface="Arial" panose="020B0604020202020204" pitchFamily="34" charset="0"/>
              </a:rPr>
              <a:t>			2.6 security</a:t>
            </a:r>
          </a:p>
          <a:p>
            <a:r>
              <a:rPr lang="en-PH" sz="2800" dirty="0">
                <a:solidFill>
                  <a:schemeClr val="bg1"/>
                </a:solidFill>
                <a:latin typeface="Arial" panose="020B0604020202020204" pitchFamily="34" charset="0"/>
                <a:cs typeface="Arial" panose="020B0604020202020204" pitchFamily="34" charset="0"/>
              </a:rPr>
              <a:t>			2.7 maintainability; and</a:t>
            </a:r>
          </a:p>
          <a:p>
            <a:r>
              <a:rPr lang="en-PH" sz="2800" dirty="0">
                <a:solidFill>
                  <a:schemeClr val="bg1"/>
                </a:solidFill>
                <a:latin typeface="Arial" panose="020B0604020202020204" pitchFamily="34" charset="0"/>
                <a:cs typeface="Arial" panose="020B0604020202020204" pitchFamily="34" charset="0"/>
              </a:rPr>
              <a:t>			2.8 portability?</a:t>
            </a:r>
          </a:p>
        </p:txBody>
      </p:sp>
      <p:sp>
        <p:nvSpPr>
          <p:cNvPr id="14" name="TextBox 13"/>
          <p:cNvSpPr txBox="1"/>
          <p:nvPr/>
        </p:nvSpPr>
        <p:spPr>
          <a:xfrm>
            <a:off x="-266082" y="1247743"/>
            <a:ext cx="8967536" cy="523220"/>
          </a:xfrm>
          <a:prstGeom prst="rect">
            <a:avLst/>
          </a:prstGeom>
          <a:noFill/>
        </p:spPr>
        <p:txBody>
          <a:bodyPr wrap="square" rtlCol="0">
            <a:spAutoFit/>
          </a:bodyPr>
          <a:lstStyle/>
          <a:p>
            <a:r>
              <a:rPr lang="en-PH" sz="2800" dirty="0">
                <a:solidFill>
                  <a:schemeClr val="bg1"/>
                </a:solidFill>
                <a:latin typeface="Arial" panose="020B0604020202020204" pitchFamily="34" charset="0"/>
                <a:cs typeface="Arial" panose="020B0604020202020204" pitchFamily="34" charset="0"/>
              </a:rPr>
              <a:t>	</a:t>
            </a:r>
          </a:p>
        </p:txBody>
      </p:sp>
      <p:sp>
        <p:nvSpPr>
          <p:cNvPr id="16" name="TextBox 15"/>
          <p:cNvSpPr txBox="1"/>
          <p:nvPr/>
        </p:nvSpPr>
        <p:spPr>
          <a:xfrm>
            <a:off x="967156" y="1425392"/>
            <a:ext cx="8967536" cy="523220"/>
          </a:xfrm>
          <a:prstGeom prst="rect">
            <a:avLst/>
          </a:prstGeom>
          <a:noFill/>
        </p:spPr>
        <p:txBody>
          <a:bodyPr wrap="square" rtlCol="0">
            <a:spAutoFit/>
          </a:bodyPr>
          <a:lstStyle/>
          <a:p>
            <a:r>
              <a:rPr lang="en-PH" sz="2800" dirty="0">
                <a:solidFill>
                  <a:schemeClr val="bg1"/>
                </a:solidFill>
                <a:latin typeface="Arial" panose="020B0604020202020204" pitchFamily="34" charset="0"/>
                <a:cs typeface="Arial" panose="020B0604020202020204" pitchFamily="34" charset="0"/>
              </a:rPr>
              <a:t>			</a:t>
            </a:r>
          </a:p>
        </p:txBody>
      </p:sp>
      <p:sp>
        <p:nvSpPr>
          <p:cNvPr id="17" name="TextBox 16"/>
          <p:cNvSpPr txBox="1"/>
          <p:nvPr/>
        </p:nvSpPr>
        <p:spPr>
          <a:xfrm>
            <a:off x="388714" y="1711990"/>
            <a:ext cx="11185666" cy="1815882"/>
          </a:xfrm>
          <a:prstGeom prst="rect">
            <a:avLst/>
          </a:prstGeom>
          <a:noFill/>
        </p:spPr>
        <p:txBody>
          <a:bodyPr wrap="square" rtlCol="0">
            <a:spAutoFit/>
          </a:bodyPr>
          <a:lstStyle/>
          <a:p>
            <a:r>
              <a:rPr lang="en-PH" sz="2800" dirty="0">
                <a:solidFill>
                  <a:schemeClr val="bg1"/>
                </a:solidFill>
                <a:latin typeface="Arial" panose="020B0604020202020204" pitchFamily="34" charset="0"/>
                <a:cs typeface="Arial" panose="020B0604020202020204" pitchFamily="34" charset="0"/>
              </a:rPr>
              <a:t>	2. How may IT Experts evaluate the developed Digital School Map for Bartolome </a:t>
            </a:r>
            <a:r>
              <a:rPr lang="en-PH" sz="2800" dirty="0" err="1">
                <a:solidFill>
                  <a:schemeClr val="bg1"/>
                </a:solidFill>
                <a:latin typeface="Arial" panose="020B0604020202020204" pitchFamily="34" charset="0"/>
                <a:cs typeface="Arial" panose="020B0604020202020204" pitchFamily="34" charset="0"/>
              </a:rPr>
              <a:t>Sangalang</a:t>
            </a:r>
            <a:r>
              <a:rPr lang="en-PH" sz="2800" dirty="0">
                <a:solidFill>
                  <a:schemeClr val="bg1"/>
                </a:solidFill>
                <a:latin typeface="Arial" panose="020B0604020202020204" pitchFamily="34" charset="0"/>
                <a:cs typeface="Arial" panose="020B0604020202020204" pitchFamily="34" charset="0"/>
              </a:rPr>
              <a:t> National High School accessible via QR Code using Visual Studio Code in terms of the following criteria:</a:t>
            </a:r>
          </a:p>
          <a:p>
            <a:endParaRPr lang="en-PH"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1487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IV. Statement of the Problem</a:t>
            </a:r>
            <a:endParaRPr lang="en-PH" sz="4800" cap="none"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
        <p:nvSpPr>
          <p:cNvPr id="9" name="TextBox 8"/>
          <p:cNvSpPr txBox="1"/>
          <p:nvPr/>
        </p:nvSpPr>
        <p:spPr>
          <a:xfrm>
            <a:off x="404755" y="1823895"/>
            <a:ext cx="11787245" cy="3600986"/>
          </a:xfrm>
          <a:prstGeom prst="rect">
            <a:avLst/>
          </a:prstGeom>
          <a:noFill/>
        </p:spPr>
        <p:txBody>
          <a:bodyPr wrap="square" rtlCol="0">
            <a:spAutoFit/>
          </a:bodyPr>
          <a:lstStyle/>
          <a:p>
            <a:pPr lvl="0"/>
            <a:r>
              <a:rPr lang="en-PH" sz="2800" dirty="0">
                <a:solidFill>
                  <a:schemeClr val="bg1"/>
                </a:solidFill>
                <a:latin typeface="Arial" panose="020B0604020202020204" pitchFamily="34" charset="0"/>
                <a:cs typeface="Arial" panose="020B0604020202020204" pitchFamily="34" charset="0"/>
              </a:rPr>
              <a:t>3.How may the Users evaluate the developed Digital School Map for Bartolome </a:t>
            </a:r>
            <a:r>
              <a:rPr lang="en-PH" sz="2800" dirty="0" err="1">
                <a:solidFill>
                  <a:schemeClr val="bg1"/>
                </a:solidFill>
                <a:latin typeface="Arial" panose="020B0604020202020204" pitchFamily="34" charset="0"/>
                <a:cs typeface="Arial" panose="020B0604020202020204" pitchFamily="34" charset="0"/>
              </a:rPr>
              <a:t>Sangalang</a:t>
            </a:r>
            <a:r>
              <a:rPr lang="en-PH" sz="2800" dirty="0">
                <a:solidFill>
                  <a:schemeClr val="bg1"/>
                </a:solidFill>
                <a:latin typeface="Arial" panose="020B0604020202020204" pitchFamily="34" charset="0"/>
                <a:cs typeface="Arial" panose="020B0604020202020204" pitchFamily="34" charset="0"/>
              </a:rPr>
              <a:t> National High School Accessible via QR Code using Visual Studio Code in terms of the following selected criteria:</a:t>
            </a:r>
          </a:p>
          <a:p>
            <a:pPr lvl="0"/>
            <a:endParaRPr lang="en-PH" sz="2800" dirty="0">
              <a:solidFill>
                <a:schemeClr val="bg1"/>
              </a:solidFill>
              <a:latin typeface="Arial" panose="020B0604020202020204" pitchFamily="34" charset="0"/>
              <a:cs typeface="Arial" panose="020B0604020202020204" pitchFamily="34" charset="0"/>
            </a:endParaRPr>
          </a:p>
          <a:p>
            <a:r>
              <a:rPr lang="en-PH" sz="2800" dirty="0">
                <a:solidFill>
                  <a:schemeClr val="bg1"/>
                </a:solidFill>
                <a:latin typeface="Arial" panose="020B0604020202020204" pitchFamily="34" charset="0"/>
                <a:cs typeface="Arial" panose="020B0604020202020204" pitchFamily="34" charset="0"/>
              </a:rPr>
              <a:t>	3.1 functional suitability;</a:t>
            </a:r>
          </a:p>
          <a:p>
            <a:r>
              <a:rPr lang="en-PH" sz="2800" dirty="0">
                <a:solidFill>
                  <a:schemeClr val="bg1"/>
                </a:solidFill>
                <a:latin typeface="Arial" panose="020B0604020202020204" pitchFamily="34" charset="0"/>
                <a:cs typeface="Arial" panose="020B0604020202020204" pitchFamily="34" charset="0"/>
              </a:rPr>
              <a:t>	3.2 performance efficiency; and</a:t>
            </a:r>
          </a:p>
          <a:p>
            <a:r>
              <a:rPr lang="en-PH" sz="2800" dirty="0">
                <a:solidFill>
                  <a:schemeClr val="bg1"/>
                </a:solidFill>
                <a:latin typeface="Arial" panose="020B0604020202020204" pitchFamily="34" charset="0"/>
                <a:cs typeface="Arial" panose="020B0604020202020204" pitchFamily="34" charset="0"/>
              </a:rPr>
              <a:t>	3.3 usability;</a:t>
            </a:r>
          </a:p>
          <a:p>
            <a:pPr lvl="0"/>
            <a:endParaRPr lang="en-PH" sz="3200" dirty="0">
              <a:solidFill>
                <a:schemeClr val="bg1"/>
              </a:solidFill>
            </a:endParaRPr>
          </a:p>
        </p:txBody>
      </p:sp>
    </p:spTree>
    <p:extLst>
      <p:ext uri="{BB962C8B-B14F-4D97-AF65-F5344CB8AC3E}">
        <p14:creationId xmlns:p14="http://schemas.microsoft.com/office/powerpoint/2010/main" val="897783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IV. Statement of the Problem</a:t>
            </a:r>
            <a:endParaRPr lang="en-PH" sz="4800" cap="none"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
        <p:nvSpPr>
          <p:cNvPr id="9" name="TextBox 8"/>
          <p:cNvSpPr txBox="1"/>
          <p:nvPr/>
        </p:nvSpPr>
        <p:spPr>
          <a:xfrm>
            <a:off x="388713" y="1711984"/>
            <a:ext cx="11185666" cy="3600986"/>
          </a:xfrm>
          <a:prstGeom prst="rect">
            <a:avLst/>
          </a:prstGeom>
          <a:noFill/>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4. </a:t>
            </a:r>
            <a:r>
              <a:rPr lang="en-PH" sz="4000" dirty="0">
                <a:solidFill>
                  <a:schemeClr val="bg1"/>
                </a:solidFill>
                <a:latin typeface="Arial" panose="020B0604020202020204" pitchFamily="34" charset="0"/>
                <a:cs typeface="Arial" panose="020B0604020202020204" pitchFamily="34" charset="0"/>
              </a:rPr>
              <a:t>How may the level of effectiveness of </a:t>
            </a:r>
          </a:p>
          <a:p>
            <a:r>
              <a:rPr lang="en-PH" sz="4000" dirty="0">
                <a:solidFill>
                  <a:schemeClr val="bg1"/>
                </a:solidFill>
                <a:latin typeface="Arial" panose="020B0604020202020204" pitchFamily="34" charset="0"/>
                <a:cs typeface="Arial" panose="020B0604020202020204" pitchFamily="34" charset="0"/>
              </a:rPr>
              <a:t>the Digital School Map for Bartolome </a:t>
            </a:r>
            <a:r>
              <a:rPr lang="en-PH" sz="4000" dirty="0" err="1">
                <a:solidFill>
                  <a:schemeClr val="bg1"/>
                </a:solidFill>
                <a:latin typeface="Arial" panose="020B0604020202020204" pitchFamily="34" charset="0"/>
                <a:cs typeface="Arial" panose="020B0604020202020204" pitchFamily="34" charset="0"/>
              </a:rPr>
              <a:t>Sangalang</a:t>
            </a:r>
            <a:r>
              <a:rPr lang="en-PH" sz="4000" dirty="0">
                <a:solidFill>
                  <a:schemeClr val="bg1"/>
                </a:solidFill>
                <a:latin typeface="Arial" panose="020B0604020202020204" pitchFamily="34" charset="0"/>
                <a:cs typeface="Arial" panose="020B0604020202020204" pitchFamily="34" charset="0"/>
              </a:rPr>
              <a:t> </a:t>
            </a:r>
          </a:p>
          <a:p>
            <a:r>
              <a:rPr lang="en-PH" sz="4000" dirty="0">
                <a:solidFill>
                  <a:schemeClr val="bg1"/>
                </a:solidFill>
                <a:latin typeface="Arial" panose="020B0604020202020204" pitchFamily="34" charset="0"/>
                <a:cs typeface="Arial" panose="020B0604020202020204" pitchFamily="34" charset="0"/>
              </a:rPr>
              <a:t>National High School Accessible via QR Code</a:t>
            </a:r>
          </a:p>
          <a:p>
            <a:r>
              <a:rPr lang="en-PH" sz="4000" dirty="0">
                <a:solidFill>
                  <a:schemeClr val="bg1"/>
                </a:solidFill>
                <a:latin typeface="Arial" panose="020B0604020202020204" pitchFamily="34" charset="0"/>
                <a:cs typeface="Arial" panose="020B0604020202020204" pitchFamily="34" charset="0"/>
              </a:rPr>
              <a:t>Using Visual Studio Code upon implementation be described? </a:t>
            </a:r>
          </a:p>
          <a:p>
            <a:pPr lvl="0"/>
            <a:endParaRPr lang="en-PH" sz="2800" dirty="0">
              <a:solidFill>
                <a:schemeClr val="bg1"/>
              </a:solidFill>
            </a:endParaRPr>
          </a:p>
        </p:txBody>
      </p:sp>
    </p:spTree>
    <p:extLst>
      <p:ext uri="{BB962C8B-B14F-4D97-AF65-F5344CB8AC3E}">
        <p14:creationId xmlns:p14="http://schemas.microsoft.com/office/powerpoint/2010/main" val="3926909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IV. Statement of the Problem</a:t>
            </a:r>
            <a:endParaRPr lang="en-PH" sz="4800" cap="none"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
        <p:nvSpPr>
          <p:cNvPr id="9" name="TextBox 8"/>
          <p:cNvSpPr txBox="1"/>
          <p:nvPr/>
        </p:nvSpPr>
        <p:spPr>
          <a:xfrm>
            <a:off x="388713" y="2028261"/>
            <a:ext cx="11185666" cy="2616101"/>
          </a:xfrm>
          <a:prstGeom prst="rect">
            <a:avLst/>
          </a:prstGeom>
          <a:noFill/>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5. </a:t>
            </a:r>
            <a:r>
              <a:rPr lang="en-PH" sz="3200" dirty="0">
                <a:solidFill>
                  <a:schemeClr val="bg1"/>
                </a:solidFill>
                <a:latin typeface="Arial" panose="020B0604020202020204" pitchFamily="34" charset="0"/>
                <a:cs typeface="Arial" panose="020B0604020202020204" pitchFamily="34" charset="0"/>
              </a:rPr>
              <a:t>How much do the Digital School Map </a:t>
            </a:r>
          </a:p>
          <a:p>
            <a:r>
              <a:rPr lang="en-PH" sz="3200" dirty="0">
                <a:solidFill>
                  <a:schemeClr val="bg1"/>
                </a:solidFill>
                <a:latin typeface="Arial" panose="020B0604020202020204" pitchFamily="34" charset="0"/>
                <a:cs typeface="Arial" panose="020B0604020202020204" pitchFamily="34" charset="0"/>
              </a:rPr>
              <a:t>for Bartolome </a:t>
            </a:r>
            <a:r>
              <a:rPr lang="en-PH" sz="3200" dirty="0" err="1">
                <a:solidFill>
                  <a:schemeClr val="bg1"/>
                </a:solidFill>
                <a:latin typeface="Arial" panose="020B0604020202020204" pitchFamily="34" charset="0"/>
                <a:cs typeface="Arial" panose="020B0604020202020204" pitchFamily="34" charset="0"/>
              </a:rPr>
              <a:t>Sangalang</a:t>
            </a:r>
            <a:r>
              <a:rPr lang="en-PH" sz="3200" dirty="0">
                <a:solidFill>
                  <a:schemeClr val="bg1"/>
                </a:solidFill>
                <a:latin typeface="Arial" panose="020B0604020202020204" pitchFamily="34" charset="0"/>
                <a:cs typeface="Arial" panose="020B0604020202020204" pitchFamily="34" charset="0"/>
              </a:rPr>
              <a:t> National High School Accessible via QR Code using Visual Studio Code cost </a:t>
            </a:r>
          </a:p>
          <a:p>
            <a:r>
              <a:rPr lang="en-PH" sz="3200" dirty="0">
                <a:solidFill>
                  <a:schemeClr val="bg1"/>
                </a:solidFill>
                <a:latin typeface="Arial" panose="020B0604020202020204" pitchFamily="34" charset="0"/>
                <a:cs typeface="Arial" panose="020B0604020202020204" pitchFamily="34" charset="0"/>
              </a:rPr>
              <a:t>(hardware, software, and training) upon implementation? </a:t>
            </a:r>
          </a:p>
          <a:p>
            <a:endParaRPr lang="en-PH" sz="2800" dirty="0">
              <a:solidFill>
                <a:schemeClr val="bg1"/>
              </a:solidFill>
            </a:endParaRPr>
          </a:p>
        </p:txBody>
      </p:sp>
    </p:spTree>
    <p:extLst>
      <p:ext uri="{BB962C8B-B14F-4D97-AF65-F5344CB8AC3E}">
        <p14:creationId xmlns:p14="http://schemas.microsoft.com/office/powerpoint/2010/main" val="606710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V. Scope and Limitations</a:t>
            </a:r>
            <a:endParaRPr lang="en-PH" sz="4800" cap="none" dirty="0">
              <a:latin typeface="Times New Roman" panose="02020603050405020304" pitchFamily="18" charset="0"/>
              <a:cs typeface="Times New Roman" panose="02020603050405020304" pitchFamily="18" charset="0"/>
            </a:endParaRPr>
          </a:p>
        </p:txBody>
      </p:sp>
      <p:sp>
        <p:nvSpPr>
          <p:cNvPr id="7" name="TextBox 6"/>
          <p:cNvSpPr txBox="1"/>
          <p:nvPr/>
        </p:nvSpPr>
        <p:spPr>
          <a:xfrm flipV="1">
            <a:off x="4945224" y="6375025"/>
            <a:ext cx="626084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a:t>
            </a:r>
            <a:endParaRPr lang="en-PH"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EE79A43-A18B-54C4-FC6F-7AE5AA2B253A}"/>
              </a:ext>
            </a:extLst>
          </p:cNvPr>
          <p:cNvPicPr>
            <a:picLocks noChangeAspect="1"/>
          </p:cNvPicPr>
          <p:nvPr/>
        </p:nvPicPr>
        <p:blipFill>
          <a:blip r:embed="rId2"/>
          <a:stretch>
            <a:fillRect/>
          </a:stretch>
        </p:blipFill>
        <p:spPr>
          <a:xfrm>
            <a:off x="127456" y="1785569"/>
            <a:ext cx="4009212" cy="2250089"/>
          </a:xfrm>
          <a:prstGeom prst="rect">
            <a:avLst/>
          </a:prstGeom>
        </p:spPr>
      </p:pic>
      <p:pic>
        <p:nvPicPr>
          <p:cNvPr id="10" name="Picture 9">
            <a:extLst>
              <a:ext uri="{FF2B5EF4-FFF2-40B4-BE49-F238E27FC236}">
                <a16:creationId xmlns:a16="http://schemas.microsoft.com/office/drawing/2014/main" id="{92F88392-A877-8B0B-64C9-B19B3A0B2665}"/>
              </a:ext>
            </a:extLst>
          </p:cNvPr>
          <p:cNvPicPr>
            <a:picLocks noChangeAspect="1"/>
          </p:cNvPicPr>
          <p:nvPr/>
        </p:nvPicPr>
        <p:blipFill>
          <a:blip r:embed="rId3"/>
          <a:stretch>
            <a:fillRect/>
          </a:stretch>
        </p:blipFill>
        <p:spPr>
          <a:xfrm>
            <a:off x="4267395" y="1788990"/>
            <a:ext cx="4009213" cy="2246668"/>
          </a:xfrm>
          <a:prstGeom prst="rect">
            <a:avLst/>
          </a:prstGeom>
        </p:spPr>
      </p:pic>
      <p:pic>
        <p:nvPicPr>
          <p:cNvPr id="12" name="Picture 11">
            <a:extLst>
              <a:ext uri="{FF2B5EF4-FFF2-40B4-BE49-F238E27FC236}">
                <a16:creationId xmlns:a16="http://schemas.microsoft.com/office/drawing/2014/main" id="{D901FBCD-8838-F1D6-9C46-3003F33447A5}"/>
              </a:ext>
            </a:extLst>
          </p:cNvPr>
          <p:cNvPicPr>
            <a:picLocks noChangeAspect="1"/>
          </p:cNvPicPr>
          <p:nvPr/>
        </p:nvPicPr>
        <p:blipFill>
          <a:blip r:embed="rId4"/>
          <a:stretch>
            <a:fillRect/>
          </a:stretch>
        </p:blipFill>
        <p:spPr>
          <a:xfrm>
            <a:off x="8407335" y="1855431"/>
            <a:ext cx="3686799" cy="2072983"/>
          </a:xfrm>
          <a:prstGeom prst="rect">
            <a:avLst/>
          </a:prstGeom>
        </p:spPr>
      </p:pic>
      <p:pic>
        <p:nvPicPr>
          <p:cNvPr id="14" name="Picture 13">
            <a:extLst>
              <a:ext uri="{FF2B5EF4-FFF2-40B4-BE49-F238E27FC236}">
                <a16:creationId xmlns:a16="http://schemas.microsoft.com/office/drawing/2014/main" id="{7FDB7291-83B5-3DA5-ABAF-6E45FAC73588}"/>
              </a:ext>
            </a:extLst>
          </p:cNvPr>
          <p:cNvPicPr>
            <a:picLocks noChangeAspect="1"/>
          </p:cNvPicPr>
          <p:nvPr/>
        </p:nvPicPr>
        <p:blipFill>
          <a:blip r:embed="rId5"/>
          <a:stretch>
            <a:fillRect/>
          </a:stretch>
        </p:blipFill>
        <p:spPr>
          <a:xfrm>
            <a:off x="127456" y="4150108"/>
            <a:ext cx="4009213" cy="2258977"/>
          </a:xfrm>
          <a:prstGeom prst="rect">
            <a:avLst/>
          </a:prstGeom>
        </p:spPr>
      </p:pic>
      <p:pic>
        <p:nvPicPr>
          <p:cNvPr id="16" name="Picture 15">
            <a:extLst>
              <a:ext uri="{FF2B5EF4-FFF2-40B4-BE49-F238E27FC236}">
                <a16:creationId xmlns:a16="http://schemas.microsoft.com/office/drawing/2014/main" id="{5240A9BB-4387-4AC9-1CD5-FC878ADC46D5}"/>
              </a:ext>
            </a:extLst>
          </p:cNvPr>
          <p:cNvPicPr>
            <a:picLocks noChangeAspect="1"/>
          </p:cNvPicPr>
          <p:nvPr/>
        </p:nvPicPr>
        <p:blipFill>
          <a:blip r:embed="rId6"/>
          <a:stretch>
            <a:fillRect/>
          </a:stretch>
        </p:blipFill>
        <p:spPr>
          <a:xfrm>
            <a:off x="4246558" y="4162418"/>
            <a:ext cx="3995694" cy="2246667"/>
          </a:xfrm>
          <a:prstGeom prst="rect">
            <a:avLst/>
          </a:prstGeom>
        </p:spPr>
      </p:pic>
      <p:pic>
        <p:nvPicPr>
          <p:cNvPr id="18" name="Picture 17">
            <a:extLst>
              <a:ext uri="{FF2B5EF4-FFF2-40B4-BE49-F238E27FC236}">
                <a16:creationId xmlns:a16="http://schemas.microsoft.com/office/drawing/2014/main" id="{2EDED6CE-955B-C01E-7D3C-28F1CB977B52}"/>
              </a:ext>
            </a:extLst>
          </p:cNvPr>
          <p:cNvPicPr>
            <a:picLocks noChangeAspect="1"/>
          </p:cNvPicPr>
          <p:nvPr/>
        </p:nvPicPr>
        <p:blipFill>
          <a:blip r:embed="rId7"/>
          <a:stretch>
            <a:fillRect/>
          </a:stretch>
        </p:blipFill>
        <p:spPr>
          <a:xfrm>
            <a:off x="8377745" y="4259073"/>
            <a:ext cx="3554963" cy="1998856"/>
          </a:xfrm>
          <a:prstGeom prst="rect">
            <a:avLst/>
          </a:prstGeom>
        </p:spPr>
      </p:pic>
    </p:spTree>
    <p:extLst>
      <p:ext uri="{BB962C8B-B14F-4D97-AF65-F5344CB8AC3E}">
        <p14:creationId xmlns:p14="http://schemas.microsoft.com/office/powerpoint/2010/main" val="2003377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V. Scope and Limitations</a:t>
            </a:r>
            <a:endParaRPr lang="en-PH" sz="4800" cap="none"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
        <p:nvSpPr>
          <p:cNvPr id="9" name="TextBox 8"/>
          <p:cNvSpPr txBox="1"/>
          <p:nvPr/>
        </p:nvSpPr>
        <p:spPr>
          <a:xfrm>
            <a:off x="388713" y="1845579"/>
            <a:ext cx="11185666" cy="2308324"/>
          </a:xfrm>
          <a:prstGeom prst="rect">
            <a:avLst/>
          </a:prstGeom>
          <a:noFill/>
        </p:spPr>
        <p:txBody>
          <a:bodyPr wrap="square" rtlCol="0">
            <a:spAutoFit/>
          </a:bodyPr>
          <a:lstStyle/>
          <a:p>
            <a:r>
              <a:rPr lang="en-US" sz="3600" dirty="0">
                <a:solidFill>
                  <a:schemeClr val="bg1"/>
                </a:solidFill>
              </a:rPr>
              <a:t>1. The digital map system requires a stable internet connection to function properly, especially when scanning the QR code for access. Users may not be able to view the map in areas with weak or no internet connection.</a:t>
            </a:r>
            <a:endParaRPr lang="en-PH" sz="3600" dirty="0">
              <a:solidFill>
                <a:schemeClr val="bg1"/>
              </a:solidFill>
            </a:endParaRPr>
          </a:p>
        </p:txBody>
      </p:sp>
      <p:sp>
        <p:nvSpPr>
          <p:cNvPr id="10" name="TextBox 9"/>
          <p:cNvSpPr txBox="1"/>
          <p:nvPr/>
        </p:nvSpPr>
        <p:spPr>
          <a:xfrm>
            <a:off x="388713" y="4153903"/>
            <a:ext cx="11185666" cy="1754326"/>
          </a:xfrm>
          <a:prstGeom prst="rect">
            <a:avLst/>
          </a:prstGeom>
          <a:noFill/>
        </p:spPr>
        <p:txBody>
          <a:bodyPr wrap="square" rtlCol="0">
            <a:spAutoFit/>
          </a:bodyPr>
          <a:lstStyle/>
          <a:p>
            <a:r>
              <a:rPr lang="en-US" sz="3600" dirty="0">
                <a:solidFill>
                  <a:schemeClr val="bg1"/>
                </a:solidFill>
              </a:rPr>
              <a:t>2. This study is limited only to Bartolome </a:t>
            </a:r>
            <a:r>
              <a:rPr lang="en-US" sz="3600" dirty="0" err="1">
                <a:solidFill>
                  <a:schemeClr val="bg1"/>
                </a:solidFill>
              </a:rPr>
              <a:t>Sangalang</a:t>
            </a:r>
            <a:r>
              <a:rPr lang="en-US" sz="3600" dirty="0">
                <a:solidFill>
                  <a:schemeClr val="bg1"/>
                </a:solidFill>
              </a:rPr>
              <a:t> National High School. It does not cover other schools or campuses.  </a:t>
            </a:r>
            <a:endParaRPr lang="en-PH" sz="3600" dirty="0">
              <a:solidFill>
                <a:schemeClr val="bg1"/>
              </a:solidFill>
            </a:endParaRPr>
          </a:p>
        </p:txBody>
      </p:sp>
    </p:spTree>
    <p:extLst>
      <p:ext uri="{BB962C8B-B14F-4D97-AF65-F5344CB8AC3E}">
        <p14:creationId xmlns:p14="http://schemas.microsoft.com/office/powerpoint/2010/main" val="868435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VI. Significance of the Study</a:t>
            </a:r>
            <a:endParaRPr lang="en-PH" sz="4800" cap="none"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
        <p:nvSpPr>
          <p:cNvPr id="10" name="TextBox 9"/>
          <p:cNvSpPr txBox="1"/>
          <p:nvPr/>
        </p:nvSpPr>
        <p:spPr>
          <a:xfrm>
            <a:off x="1537651" y="1851750"/>
            <a:ext cx="11896146" cy="1815882"/>
          </a:xfrm>
          <a:prstGeom prst="rect">
            <a:avLst/>
          </a:prstGeom>
          <a:noFill/>
        </p:spPr>
        <p:txBody>
          <a:bodyPr wrap="square" rtlCol="0">
            <a:spAutoFit/>
          </a:bodyPr>
          <a:lstStyle/>
          <a:p>
            <a:pPr lvl="0"/>
            <a:r>
              <a:rPr lang="en-US" sz="2800" b="1" dirty="0">
                <a:latin typeface="Arial" panose="020B0604020202020204" pitchFamily="34" charset="0"/>
                <a:cs typeface="Arial" panose="020B0604020202020204" pitchFamily="34" charset="0"/>
              </a:rPr>
              <a:t>Students</a:t>
            </a:r>
            <a:r>
              <a:rPr lang="en-US" sz="2800" b="1" dirty="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 The digital school map helps students</a:t>
            </a:r>
          </a:p>
          <a:p>
            <a:pPr lvl="0"/>
            <a:r>
              <a:rPr lang="en-US" sz="2800" dirty="0">
                <a:solidFill>
                  <a:schemeClr val="bg1"/>
                </a:solidFill>
                <a:latin typeface="Arial" panose="020B0604020202020204" pitchFamily="34" charset="0"/>
                <a:cs typeface="Arial" panose="020B0604020202020204" pitchFamily="34" charset="0"/>
              </a:rPr>
              <a:t>find classrooms and facilities quickly. It saves </a:t>
            </a:r>
          </a:p>
          <a:p>
            <a:pPr lvl="0"/>
            <a:r>
              <a:rPr lang="en-US" sz="2800" dirty="0">
                <a:solidFill>
                  <a:schemeClr val="bg1"/>
                </a:solidFill>
                <a:latin typeface="Arial" panose="020B0604020202020204" pitchFamily="34" charset="0"/>
                <a:cs typeface="Arial" panose="020B0604020202020204" pitchFamily="34" charset="0"/>
              </a:rPr>
              <a:t>time, reduces stress, and assists new students in </a:t>
            </a:r>
          </a:p>
          <a:p>
            <a:pPr lvl="0"/>
            <a:r>
              <a:rPr lang="en-US" sz="2800" dirty="0">
                <a:solidFill>
                  <a:schemeClr val="bg1"/>
                </a:solidFill>
                <a:latin typeface="Arial" panose="020B0604020202020204" pitchFamily="34" charset="0"/>
                <a:cs typeface="Arial" panose="020B0604020202020204" pitchFamily="34" charset="0"/>
              </a:rPr>
              <a:t>navigating the campus easily. </a:t>
            </a:r>
            <a:endParaRPr lang="en-PH" sz="2800"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1537651" y="3934809"/>
            <a:ext cx="8089386" cy="1384995"/>
          </a:xfrm>
          <a:prstGeom prst="rect">
            <a:avLst/>
          </a:prstGeom>
          <a:noFill/>
        </p:spPr>
        <p:txBody>
          <a:bodyPr wrap="square" rtlCol="0">
            <a:spAutoFit/>
          </a:bodyPr>
          <a:lstStyle/>
          <a:p>
            <a:pPr lvl="0"/>
            <a:r>
              <a:rPr lang="en-US" sz="2800" b="1" dirty="0">
                <a:latin typeface="Arial" panose="020B0604020202020204" pitchFamily="34" charset="0"/>
                <a:cs typeface="Arial" panose="020B0604020202020204" pitchFamily="34" charset="0"/>
              </a:rPr>
              <a:t>Teachers</a:t>
            </a:r>
            <a:r>
              <a:rPr lang="en-US" sz="2800" dirty="0">
                <a:solidFill>
                  <a:schemeClr val="bg1"/>
                </a:solidFill>
                <a:latin typeface="Arial" panose="020B0604020202020204" pitchFamily="34" charset="0"/>
                <a:cs typeface="Arial" panose="020B0604020202020204" pitchFamily="34" charset="0"/>
              </a:rPr>
              <a:t> – The map helps teachers locate rooms and offices faster, allowing more focus on teaching and essential duties. </a:t>
            </a:r>
            <a:endParaRPr lang="en-PH"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1994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VI. Significance of the Study</a:t>
            </a:r>
            <a:endParaRPr lang="en-PH" sz="4800" cap="none"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
        <p:nvSpPr>
          <p:cNvPr id="10" name="TextBox 9"/>
          <p:cNvSpPr txBox="1"/>
          <p:nvPr/>
        </p:nvSpPr>
        <p:spPr>
          <a:xfrm>
            <a:off x="1417336" y="1905151"/>
            <a:ext cx="8209701" cy="1384995"/>
          </a:xfrm>
          <a:prstGeom prst="rect">
            <a:avLst/>
          </a:prstGeom>
          <a:noFill/>
        </p:spPr>
        <p:txBody>
          <a:bodyPr wrap="square" rtlCol="0">
            <a:spAutoFit/>
          </a:bodyPr>
          <a:lstStyle/>
          <a:p>
            <a:pPr lvl="0"/>
            <a:r>
              <a:rPr lang="en-US" sz="2800" b="1" dirty="0">
                <a:latin typeface="Arial" panose="020B0604020202020204" pitchFamily="34" charset="0"/>
                <a:cs typeface="Arial" panose="020B0604020202020204" pitchFamily="34" charset="0"/>
              </a:rPr>
              <a:t>Staff </a:t>
            </a:r>
            <a:r>
              <a:rPr lang="en-US" sz="2800" dirty="0">
                <a:solidFill>
                  <a:schemeClr val="bg1"/>
                </a:solidFill>
                <a:latin typeface="Arial" panose="020B0604020202020204" pitchFamily="34" charset="0"/>
                <a:cs typeface="Arial" panose="020B0604020202020204" pitchFamily="34" charset="0"/>
              </a:rPr>
              <a:t>– The system helps staff move efficiently around the school, reducing time spent helping lost students or visitors. </a:t>
            </a:r>
            <a:endParaRPr lang="en-PH" sz="2800"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1537651" y="3616895"/>
            <a:ext cx="8089386" cy="1815882"/>
          </a:xfrm>
          <a:prstGeom prst="rect">
            <a:avLst/>
          </a:prstGeom>
          <a:noFill/>
        </p:spPr>
        <p:txBody>
          <a:bodyPr wrap="square" rtlCol="0">
            <a:spAutoFit/>
          </a:bodyPr>
          <a:lstStyle/>
          <a:p>
            <a:pPr lvl="0"/>
            <a:r>
              <a:rPr lang="en-US" sz="2800" b="1" dirty="0">
                <a:latin typeface="Arial" panose="020B0604020202020204" pitchFamily="34" charset="0"/>
                <a:cs typeface="Arial" panose="020B0604020202020204" pitchFamily="34" charset="0"/>
              </a:rPr>
              <a:t>Visitors</a:t>
            </a:r>
            <a:r>
              <a:rPr lang="en-US" sz="2800" dirty="0">
                <a:solidFill>
                  <a:schemeClr val="bg1"/>
                </a:solidFill>
                <a:latin typeface="Arial" panose="020B0604020202020204" pitchFamily="34" charset="0"/>
                <a:cs typeface="Arial" panose="020B0604020202020204" pitchFamily="34" charset="0"/>
              </a:rPr>
              <a:t> – The digital map guides visitors through QR codes, helping them explore and find destinations easily. It makes their experience convenient and welcoming.</a:t>
            </a:r>
            <a:endParaRPr lang="en-PH"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705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 Introduction</a:t>
            </a:r>
            <a:endParaRPr lang="en-PH" sz="4800" cap="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4334" y="1841864"/>
            <a:ext cx="9461143" cy="4587247"/>
          </a:xfrm>
        </p:spPr>
        <p:txBody>
          <a:bodyPr/>
          <a:lstStyle/>
          <a:p>
            <a:pPr marL="0" indent="0">
              <a:lnSpc>
                <a:spcPct val="100000"/>
              </a:lnSpc>
              <a:spcBef>
                <a:spcPts val="0"/>
              </a:spcBef>
              <a:buNone/>
            </a:pPr>
            <a:r>
              <a:rPr lang="en-US" sz="3200" dirty="0">
                <a:solidFill>
                  <a:schemeClr val="bg1"/>
                </a:solidFill>
                <a:latin typeface="Arial" panose="020B0604020202020204" pitchFamily="34" charset="0"/>
                <a:cs typeface="Arial" panose="020B0604020202020204" pitchFamily="34" charset="0"/>
              </a:rPr>
              <a:t>	Many students and visitors get lost on </a:t>
            </a:r>
          </a:p>
          <a:p>
            <a:pPr marL="0" indent="0">
              <a:lnSpc>
                <a:spcPct val="100000"/>
              </a:lnSpc>
              <a:spcBef>
                <a:spcPts val="0"/>
              </a:spcBef>
              <a:buNone/>
            </a:pPr>
            <a:r>
              <a:rPr lang="en-US" sz="3200" dirty="0">
                <a:solidFill>
                  <a:schemeClr val="bg1"/>
                </a:solidFill>
                <a:latin typeface="Arial" panose="020B0604020202020204" pitchFamily="34" charset="0"/>
                <a:cs typeface="Arial" panose="020B0604020202020204" pitchFamily="34" charset="0"/>
              </a:rPr>
              <a:t>their first day at school because the </a:t>
            </a:r>
          </a:p>
          <a:p>
            <a:pPr marL="0" indent="0">
              <a:lnSpc>
                <a:spcPct val="100000"/>
              </a:lnSpc>
              <a:spcBef>
                <a:spcPts val="0"/>
              </a:spcBef>
              <a:buNone/>
            </a:pPr>
            <a:r>
              <a:rPr lang="en-US" sz="3200" dirty="0">
                <a:solidFill>
                  <a:schemeClr val="bg1"/>
                </a:solidFill>
                <a:latin typeface="Arial" panose="020B0604020202020204" pitchFamily="34" charset="0"/>
                <a:cs typeface="Arial" panose="020B0604020202020204" pitchFamily="34" charset="0"/>
              </a:rPr>
              <a:t>campus is often crowded, and printed maps</a:t>
            </a:r>
          </a:p>
          <a:p>
            <a:pPr marL="0" indent="0">
              <a:lnSpc>
                <a:spcPct val="100000"/>
              </a:lnSpc>
              <a:spcBef>
                <a:spcPts val="0"/>
              </a:spcBef>
              <a:buNone/>
            </a:pPr>
            <a:r>
              <a:rPr lang="en-US" sz="3200" dirty="0">
                <a:solidFill>
                  <a:schemeClr val="bg1"/>
                </a:solidFill>
                <a:latin typeface="Arial" panose="020B0604020202020204" pitchFamily="34" charset="0"/>
                <a:cs typeface="Arial" panose="020B0604020202020204" pitchFamily="34" charset="0"/>
              </a:rPr>
              <a:t>are difficult to use, causing confusion, delays,</a:t>
            </a:r>
          </a:p>
          <a:p>
            <a:pPr marL="0" indent="0">
              <a:lnSpc>
                <a:spcPct val="100000"/>
              </a:lnSpc>
              <a:spcBef>
                <a:spcPts val="0"/>
              </a:spcBef>
              <a:buNone/>
            </a:pPr>
            <a:r>
              <a:rPr lang="en-US" sz="3200" dirty="0">
                <a:solidFill>
                  <a:schemeClr val="bg1"/>
                </a:solidFill>
                <a:latin typeface="Arial" panose="020B0604020202020204" pitchFamily="34" charset="0"/>
                <a:cs typeface="Arial" panose="020B0604020202020204" pitchFamily="34" charset="0"/>
              </a:rPr>
              <a:t>and stress. Developing a Digital School Map, </a:t>
            </a:r>
          </a:p>
          <a:p>
            <a:pPr marL="0" indent="0">
              <a:lnSpc>
                <a:spcPct val="100000"/>
              </a:lnSpc>
              <a:spcBef>
                <a:spcPts val="0"/>
              </a:spcBef>
              <a:buNone/>
            </a:pPr>
            <a:r>
              <a:rPr lang="en-US" sz="3200" dirty="0">
                <a:solidFill>
                  <a:schemeClr val="bg1"/>
                </a:solidFill>
                <a:latin typeface="Arial" panose="020B0604020202020204" pitchFamily="34" charset="0"/>
                <a:cs typeface="Arial" panose="020B0604020202020204" pitchFamily="34" charset="0"/>
              </a:rPr>
              <a:t>that can be accessible via QR Code </a:t>
            </a:r>
          </a:p>
          <a:p>
            <a:pPr marL="0" indent="0">
              <a:lnSpc>
                <a:spcPct val="100000"/>
              </a:lnSpc>
              <a:spcBef>
                <a:spcPts val="0"/>
              </a:spcBef>
              <a:buNone/>
            </a:pPr>
            <a:r>
              <a:rPr lang="en-US" sz="3200" dirty="0">
                <a:solidFill>
                  <a:schemeClr val="bg1"/>
                </a:solidFill>
                <a:latin typeface="Arial" panose="020B0604020202020204" pitchFamily="34" charset="0"/>
                <a:cs typeface="Arial" panose="020B0604020202020204" pitchFamily="34" charset="0"/>
              </a:rPr>
              <a:t>we can address this problem.</a:t>
            </a:r>
          </a:p>
          <a:p>
            <a:pPr marL="0" indent="0" algn="just">
              <a:lnSpc>
                <a:spcPct val="100000"/>
              </a:lnSpc>
              <a:spcBef>
                <a:spcPts val="0"/>
              </a:spcBef>
              <a:buNone/>
            </a:pPr>
            <a:endParaRPr lang="en-PH" sz="3200" dirty="0"/>
          </a:p>
        </p:txBody>
      </p:sp>
      <p:sp>
        <p:nvSpPr>
          <p:cNvPr id="4" name="Title 1"/>
          <p:cNvSpPr txBox="1">
            <a:spLocks/>
          </p:cNvSpPr>
          <p:nvPr/>
        </p:nvSpPr>
        <p:spPr>
          <a:xfrm>
            <a:off x="545892" y="1572033"/>
            <a:ext cx="10174245" cy="1245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PH" sz="40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pic>
        <p:nvPicPr>
          <p:cNvPr id="1028" name="Picture 4" descr="31,800+ Confused Student Stock Photos, Pictures &amp; Royalty-Free Images -  iStock | Confused student at computer"/>
          <p:cNvPicPr>
            <a:picLocks noChangeAspect="1" noChangeArrowheads="1"/>
          </p:cNvPicPr>
          <p:nvPr/>
        </p:nvPicPr>
        <p:blipFill rotWithShape="1">
          <a:blip r:embed="rId3">
            <a:extLst>
              <a:ext uri="{28A0092B-C50C-407E-A947-70E740481C1C}">
                <a14:useLocalDpi xmlns:a14="http://schemas.microsoft.com/office/drawing/2010/main" val="0"/>
              </a:ext>
            </a:extLst>
          </a:blip>
          <a:srcRect l="21011" t="2336" r="11220"/>
          <a:stretch/>
        </p:blipFill>
        <p:spPr bwMode="auto">
          <a:xfrm>
            <a:off x="8622321" y="1710900"/>
            <a:ext cx="3344779" cy="347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1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 Introduction</a:t>
            </a:r>
            <a:endParaRPr lang="en-PH" sz="4800" cap="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2769" y="2023601"/>
            <a:ext cx="10258466" cy="3495309"/>
          </a:xfrm>
        </p:spPr>
        <p:txBody>
          <a:bodyPr>
            <a:normAutofit fontScale="92500" lnSpcReduction="10000"/>
          </a:bodyPr>
          <a:lstStyle/>
          <a:p>
            <a:pPr marL="0" indent="0">
              <a:lnSpc>
                <a:spcPct val="100000"/>
              </a:lnSpc>
              <a:spcBef>
                <a:spcPts val="0"/>
              </a:spcBef>
              <a:buNone/>
            </a:pPr>
            <a:r>
              <a:rPr lang="en-US" sz="2000" dirty="0"/>
              <a:t>       	</a:t>
            </a:r>
            <a:r>
              <a:rPr lang="en-US" sz="3400" dirty="0">
                <a:solidFill>
                  <a:schemeClr val="bg1"/>
                </a:solidFill>
                <a:latin typeface="Arial" panose="020B0604020202020204" pitchFamily="34" charset="0"/>
                <a:cs typeface="Arial" panose="020B0604020202020204" pitchFamily="34" charset="0"/>
              </a:rPr>
              <a:t>This interactive system allows users to scan </a:t>
            </a:r>
            <a:br>
              <a:rPr lang="en-US" sz="3400" dirty="0">
                <a:solidFill>
                  <a:schemeClr val="bg1"/>
                </a:solidFill>
                <a:latin typeface="Arial" panose="020B0604020202020204" pitchFamily="34" charset="0"/>
                <a:cs typeface="Arial" panose="020B0604020202020204" pitchFamily="34" charset="0"/>
              </a:rPr>
            </a:br>
            <a:r>
              <a:rPr lang="en-US" sz="3400" dirty="0">
                <a:solidFill>
                  <a:schemeClr val="bg1"/>
                </a:solidFill>
                <a:latin typeface="Arial" panose="020B0604020202020204" pitchFamily="34" charset="0"/>
                <a:cs typeface="Arial" panose="020B0604020202020204" pitchFamily="34" charset="0"/>
              </a:rPr>
              <a:t>QR codes to instantly view the campus </a:t>
            </a:r>
            <a:br>
              <a:rPr lang="en-US" sz="3400" dirty="0">
                <a:solidFill>
                  <a:schemeClr val="bg1"/>
                </a:solidFill>
                <a:latin typeface="Arial" panose="020B0604020202020204" pitchFamily="34" charset="0"/>
                <a:cs typeface="Arial" panose="020B0604020202020204" pitchFamily="34" charset="0"/>
              </a:rPr>
            </a:br>
            <a:r>
              <a:rPr lang="en-US" sz="3400" dirty="0">
                <a:solidFill>
                  <a:schemeClr val="bg1"/>
                </a:solidFill>
                <a:latin typeface="Arial" panose="020B0604020202020204" pitchFamily="34" charset="0"/>
                <a:cs typeface="Arial" panose="020B0604020202020204" pitchFamily="34" charset="0"/>
              </a:rPr>
              <a:t>layout providing accurate, real-time navigation. A Digital</a:t>
            </a:r>
            <a:br>
              <a:rPr lang="en-US" sz="3400" dirty="0">
                <a:solidFill>
                  <a:schemeClr val="bg1"/>
                </a:solidFill>
                <a:latin typeface="Arial" panose="020B0604020202020204" pitchFamily="34" charset="0"/>
                <a:cs typeface="Arial" panose="020B0604020202020204" pitchFamily="34" charset="0"/>
              </a:rPr>
            </a:br>
            <a:r>
              <a:rPr lang="en-US" sz="3400" dirty="0">
                <a:solidFill>
                  <a:schemeClr val="bg1"/>
                </a:solidFill>
                <a:latin typeface="Arial" panose="020B0604020202020204" pitchFamily="34" charset="0"/>
                <a:cs typeface="Arial" panose="020B0604020202020204" pitchFamily="34" charset="0"/>
              </a:rPr>
              <a:t>School Map not only improves orientation and </a:t>
            </a:r>
            <a:br>
              <a:rPr lang="en-US" sz="3400" dirty="0">
                <a:solidFill>
                  <a:schemeClr val="bg1"/>
                </a:solidFill>
                <a:latin typeface="Arial" panose="020B0604020202020204" pitchFamily="34" charset="0"/>
                <a:cs typeface="Arial" panose="020B0604020202020204" pitchFamily="34" charset="0"/>
              </a:rPr>
            </a:br>
            <a:r>
              <a:rPr lang="en-US" sz="3400" dirty="0">
                <a:solidFill>
                  <a:schemeClr val="bg1"/>
                </a:solidFill>
                <a:latin typeface="Arial" panose="020B0604020202020204" pitchFamily="34" charset="0"/>
                <a:cs typeface="Arial" panose="020B0604020202020204" pitchFamily="34" charset="0"/>
              </a:rPr>
              <a:t>accessibility compared to static printed maps but </a:t>
            </a:r>
            <a:br>
              <a:rPr lang="en-US" sz="3400" dirty="0">
                <a:solidFill>
                  <a:schemeClr val="bg1"/>
                </a:solidFill>
                <a:latin typeface="Arial" panose="020B0604020202020204" pitchFamily="34" charset="0"/>
                <a:cs typeface="Arial" panose="020B0604020202020204" pitchFamily="34" charset="0"/>
              </a:rPr>
            </a:br>
            <a:r>
              <a:rPr lang="en-US" sz="3400" dirty="0">
                <a:solidFill>
                  <a:schemeClr val="bg1"/>
                </a:solidFill>
                <a:latin typeface="Arial" panose="020B0604020202020204" pitchFamily="34" charset="0"/>
                <a:cs typeface="Arial" panose="020B0604020202020204" pitchFamily="34" charset="0"/>
              </a:rPr>
              <a:t>also enhances safety by highlighting emergency exits, </a:t>
            </a:r>
            <a:br>
              <a:rPr lang="en-US" sz="3400" dirty="0">
                <a:solidFill>
                  <a:schemeClr val="bg1"/>
                </a:solidFill>
                <a:latin typeface="Arial" panose="020B0604020202020204" pitchFamily="34" charset="0"/>
                <a:cs typeface="Arial" panose="020B0604020202020204" pitchFamily="34" charset="0"/>
              </a:rPr>
            </a:br>
            <a:r>
              <a:rPr lang="en-US" sz="3400" dirty="0">
                <a:solidFill>
                  <a:schemeClr val="bg1"/>
                </a:solidFill>
                <a:latin typeface="Arial" panose="020B0604020202020204" pitchFamily="34" charset="0"/>
                <a:cs typeface="Arial" panose="020B0604020202020204" pitchFamily="34" charset="0"/>
              </a:rPr>
              <a:t>hazard points, and safe zones.</a:t>
            </a:r>
            <a:br>
              <a:rPr lang="en-US" sz="2000" dirty="0">
                <a:solidFill>
                  <a:schemeClr val="bg1"/>
                </a:solidFill>
              </a:rPr>
            </a:br>
            <a:endParaRPr lang="en-PH" sz="2000" dirty="0">
              <a:solidFill>
                <a:schemeClr val="bg1"/>
              </a:solidFill>
              <a:latin typeface="Arial" panose="020B0604020202020204" pitchFamily="34" charset="0"/>
              <a:cs typeface="Arial" panose="020B0604020202020204" pitchFamily="34" charset="0"/>
            </a:endParaRPr>
          </a:p>
        </p:txBody>
      </p:sp>
      <p:sp>
        <p:nvSpPr>
          <p:cNvPr id="4" name="Title 1"/>
          <p:cNvSpPr txBox="1">
            <a:spLocks/>
          </p:cNvSpPr>
          <p:nvPr/>
        </p:nvSpPr>
        <p:spPr>
          <a:xfrm>
            <a:off x="545892" y="1572033"/>
            <a:ext cx="10174245" cy="1245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PH" sz="40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2503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 Introduction</a:t>
            </a:r>
            <a:endParaRPr lang="en-PH" sz="4800" cap="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86326" y="1845579"/>
            <a:ext cx="10595037" cy="3461251"/>
          </a:xfrm>
        </p:spPr>
        <p:txBody>
          <a:bodyPr>
            <a:normAutofit/>
          </a:bodyPr>
          <a:lstStyle/>
          <a:p>
            <a:pPr marL="0" indent="0">
              <a:lnSpc>
                <a:spcPct val="100000"/>
              </a:lnSpc>
              <a:spcBef>
                <a:spcPts val="0"/>
              </a:spcBef>
              <a:buNone/>
            </a:pPr>
            <a:r>
              <a:rPr lang="en-US" sz="2000" dirty="0"/>
              <a:t>        	</a:t>
            </a:r>
            <a:r>
              <a:rPr lang="en-US" sz="2800" dirty="0">
                <a:solidFill>
                  <a:schemeClr val="bg1"/>
                </a:solidFill>
                <a:latin typeface="Arial" panose="020B0604020202020204" pitchFamily="34" charset="0"/>
                <a:cs typeface="Arial" panose="020B0604020202020204" pitchFamily="34" charset="0"/>
              </a:rPr>
              <a:t>The purpose of this research is to </a:t>
            </a:r>
          </a:p>
          <a:p>
            <a:pPr marL="0" indent="0">
              <a:lnSpc>
                <a:spcPct val="100000"/>
              </a:lnSpc>
              <a:spcBef>
                <a:spcPts val="0"/>
              </a:spcBef>
              <a:buNone/>
            </a:pPr>
            <a:r>
              <a:rPr lang="en-US" sz="2800" dirty="0">
                <a:solidFill>
                  <a:schemeClr val="bg1"/>
                </a:solidFill>
                <a:latin typeface="Arial" panose="020B0604020202020204" pitchFamily="34" charset="0"/>
                <a:cs typeface="Arial" panose="020B0604020202020204" pitchFamily="34" charset="0"/>
              </a:rPr>
              <a:t>create a user-friendly, technologically advanced platform that </a:t>
            </a:r>
          </a:p>
          <a:p>
            <a:pPr marL="0" indent="0">
              <a:lnSpc>
                <a:spcPct val="100000"/>
              </a:lnSpc>
              <a:spcBef>
                <a:spcPts val="0"/>
              </a:spcBef>
              <a:buNone/>
            </a:pPr>
            <a:r>
              <a:rPr lang="en-US" sz="2800" dirty="0">
                <a:solidFill>
                  <a:schemeClr val="bg1"/>
                </a:solidFill>
                <a:latin typeface="Arial" panose="020B0604020202020204" pitchFamily="34" charset="0"/>
                <a:cs typeface="Arial" panose="020B0604020202020204" pitchFamily="34" charset="0"/>
              </a:rPr>
              <a:t>ensures efficient campus navigation that promotes independence </a:t>
            </a:r>
          </a:p>
          <a:p>
            <a:pPr marL="0" indent="0">
              <a:lnSpc>
                <a:spcPct val="100000"/>
              </a:lnSpc>
              <a:spcBef>
                <a:spcPts val="0"/>
              </a:spcBef>
              <a:buNone/>
            </a:pPr>
            <a:r>
              <a:rPr lang="en-US" sz="2800" dirty="0">
                <a:solidFill>
                  <a:schemeClr val="bg1"/>
                </a:solidFill>
                <a:latin typeface="Arial" panose="020B0604020202020204" pitchFamily="34" charset="0"/>
                <a:cs typeface="Arial" panose="020B0604020202020204" pitchFamily="34" charset="0"/>
              </a:rPr>
              <a:t>for students, teachers, staff, and visitors. By </a:t>
            </a:r>
          </a:p>
          <a:p>
            <a:pPr marL="0" indent="0">
              <a:lnSpc>
                <a:spcPct val="100000"/>
              </a:lnSpc>
              <a:spcBef>
                <a:spcPts val="0"/>
              </a:spcBef>
              <a:buNone/>
            </a:pPr>
            <a:r>
              <a:rPr lang="en-US" sz="2800" dirty="0">
                <a:solidFill>
                  <a:schemeClr val="bg1"/>
                </a:solidFill>
                <a:latin typeface="Arial" panose="020B0604020202020204" pitchFamily="34" charset="0"/>
                <a:cs typeface="Arial" panose="020B0604020202020204" pitchFamily="34" charset="0"/>
              </a:rPr>
              <a:t>providing instant access to campus information and </a:t>
            </a:r>
          </a:p>
          <a:p>
            <a:pPr marL="0" indent="0">
              <a:lnSpc>
                <a:spcPct val="100000"/>
              </a:lnSpc>
              <a:spcBef>
                <a:spcPts val="0"/>
              </a:spcBef>
              <a:buNone/>
            </a:pPr>
            <a:r>
              <a:rPr lang="en-US" sz="2800" dirty="0">
                <a:solidFill>
                  <a:schemeClr val="bg1"/>
                </a:solidFill>
                <a:latin typeface="Arial" panose="020B0604020202020204" pitchFamily="34" charset="0"/>
                <a:cs typeface="Arial" panose="020B0604020202020204" pitchFamily="34" charset="0"/>
              </a:rPr>
              <a:t>the ability to update locations in real-time, </a:t>
            </a:r>
          </a:p>
          <a:p>
            <a:pPr marL="0" indent="0">
              <a:lnSpc>
                <a:spcPct val="100000"/>
              </a:lnSpc>
              <a:spcBef>
                <a:spcPts val="0"/>
              </a:spcBef>
              <a:buNone/>
            </a:pPr>
            <a:r>
              <a:rPr lang="en-US" sz="2800" dirty="0">
                <a:solidFill>
                  <a:schemeClr val="bg1"/>
                </a:solidFill>
                <a:latin typeface="Arial" panose="020B0604020202020204" pitchFamily="34" charset="0"/>
                <a:cs typeface="Arial" panose="020B0604020202020204" pitchFamily="34" charset="0"/>
              </a:rPr>
              <a:t>this system fosters a convenient school environment. </a:t>
            </a:r>
            <a:br>
              <a:rPr lang="en-US" sz="2000" dirty="0"/>
            </a:br>
            <a:endParaRPr lang="en-PH" sz="2000" dirty="0">
              <a:latin typeface="Arial" panose="020B0604020202020204" pitchFamily="34" charset="0"/>
              <a:cs typeface="Arial" panose="020B0604020202020204" pitchFamily="34" charset="0"/>
            </a:endParaRPr>
          </a:p>
        </p:txBody>
      </p:sp>
      <p:sp>
        <p:nvSpPr>
          <p:cNvPr id="4" name="Title 1"/>
          <p:cNvSpPr txBox="1">
            <a:spLocks/>
          </p:cNvSpPr>
          <p:nvPr/>
        </p:nvSpPr>
        <p:spPr>
          <a:xfrm>
            <a:off x="545892" y="1572033"/>
            <a:ext cx="10174245" cy="1245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PH" sz="40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3894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II. Review of Related Literature</a:t>
            </a:r>
            <a:endParaRPr lang="en-PH" sz="4800" cap="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5892" y="2817147"/>
            <a:ext cx="11043139" cy="4186482"/>
          </a:xfrm>
        </p:spPr>
        <p:txBody>
          <a:bodyPr/>
          <a:lstStyle/>
          <a:p>
            <a:pPr marL="0" indent="0" algn="just">
              <a:lnSpc>
                <a:spcPct val="100000"/>
              </a:lnSpc>
              <a:spcBef>
                <a:spcPts val="0"/>
              </a:spcBef>
              <a:buNone/>
            </a:pPr>
            <a:r>
              <a:rPr lang="en-PH" dirty="0"/>
              <a:t>		</a:t>
            </a:r>
            <a:r>
              <a:rPr lang="en-PH" sz="2800" dirty="0">
                <a:latin typeface="Arial" panose="020B0604020202020204" pitchFamily="34" charset="0"/>
                <a:cs typeface="Arial" panose="020B0604020202020204" pitchFamily="34" charset="0"/>
              </a:rPr>
              <a:t>The integration of digital mapping in schools </a:t>
            </a:r>
          </a:p>
          <a:p>
            <a:pPr marL="0" indent="0" algn="just">
              <a:lnSpc>
                <a:spcPct val="100000"/>
              </a:lnSpc>
              <a:spcBef>
                <a:spcPts val="0"/>
              </a:spcBef>
              <a:buNone/>
            </a:pPr>
            <a:r>
              <a:rPr lang="en-PH" sz="2800" dirty="0">
                <a:latin typeface="Arial" panose="020B0604020202020204" pitchFamily="34" charset="0"/>
                <a:cs typeface="Arial" panose="020B0604020202020204" pitchFamily="34" charset="0"/>
              </a:rPr>
              <a:t>has significantly enhanced navigation, accessibility, overall campus</a:t>
            </a:r>
          </a:p>
          <a:p>
            <a:pPr marL="0" indent="0" algn="just">
              <a:lnSpc>
                <a:spcPct val="100000"/>
              </a:lnSpc>
              <a:spcBef>
                <a:spcPts val="0"/>
              </a:spcBef>
              <a:buNone/>
            </a:pPr>
            <a:r>
              <a:rPr lang="en-PH" sz="2800" dirty="0">
                <a:latin typeface="Arial" panose="020B0604020202020204" pitchFamily="34" charset="0"/>
                <a:cs typeface="Arial" panose="020B0604020202020204" pitchFamily="34" charset="0"/>
              </a:rPr>
              <a:t>experience by reducing confusion, boosting efficiency and </a:t>
            </a:r>
          </a:p>
          <a:p>
            <a:pPr marL="0" indent="0" algn="just">
              <a:lnSpc>
                <a:spcPct val="100000"/>
              </a:lnSpc>
              <a:spcBef>
                <a:spcPts val="0"/>
              </a:spcBef>
              <a:buNone/>
            </a:pPr>
            <a:r>
              <a:rPr lang="en-PH" sz="2800" dirty="0">
                <a:latin typeface="Arial" panose="020B0604020202020204" pitchFamily="34" charset="0"/>
                <a:cs typeface="Arial" panose="020B0604020202020204" pitchFamily="34" charset="0"/>
              </a:rPr>
              <a:t>increasing overall happiness. (</a:t>
            </a:r>
            <a:r>
              <a:rPr lang="en-PH" sz="2800" dirty="0" err="1">
                <a:latin typeface="Arial" panose="020B0604020202020204" pitchFamily="34" charset="0"/>
                <a:cs typeface="Arial" panose="020B0604020202020204" pitchFamily="34" charset="0"/>
              </a:rPr>
              <a:t>Samreen</a:t>
            </a:r>
            <a:r>
              <a:rPr lang="en-PH" sz="2800" dirty="0">
                <a:latin typeface="Arial" panose="020B0604020202020204" pitchFamily="34" charset="0"/>
                <a:cs typeface="Arial" panose="020B0604020202020204" pitchFamily="34" charset="0"/>
              </a:rPr>
              <a:t> &amp; </a:t>
            </a:r>
            <a:r>
              <a:rPr lang="en-PH" sz="2800" dirty="0" err="1">
                <a:latin typeface="Arial" panose="020B0604020202020204" pitchFamily="34" charset="0"/>
                <a:cs typeface="Arial" panose="020B0604020202020204" pitchFamily="34" charset="0"/>
              </a:rPr>
              <a:t>Jha</a:t>
            </a:r>
            <a:r>
              <a:rPr lang="en-PH" sz="2800" dirty="0">
                <a:latin typeface="Arial" panose="020B0604020202020204" pitchFamily="34" charset="0"/>
                <a:cs typeface="Arial" panose="020B0604020202020204" pitchFamily="34" charset="0"/>
              </a:rPr>
              <a:t>, 2020)</a:t>
            </a:r>
          </a:p>
        </p:txBody>
      </p:sp>
      <p:sp>
        <p:nvSpPr>
          <p:cNvPr id="4" name="Title 1"/>
          <p:cNvSpPr txBox="1">
            <a:spLocks/>
          </p:cNvSpPr>
          <p:nvPr/>
        </p:nvSpPr>
        <p:spPr>
          <a:xfrm>
            <a:off x="545892" y="1572033"/>
            <a:ext cx="10174245" cy="1245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000" b="1" cap="none" dirty="0">
                <a:solidFill>
                  <a:schemeClr val="bg1"/>
                </a:solidFill>
                <a:latin typeface="Times New Roman" panose="02020603050405020304" pitchFamily="18" charset="0"/>
                <a:cs typeface="Times New Roman" panose="02020603050405020304" pitchFamily="18" charset="0"/>
              </a:rPr>
              <a:t>Significance of Digital Map in Campus Life  </a:t>
            </a:r>
            <a:endParaRPr lang="en-PH" sz="40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030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II. Review of Related Literature</a:t>
            </a:r>
            <a:endParaRPr lang="en-PH" sz="4800" cap="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44361" y="2377459"/>
            <a:ext cx="8562165" cy="3580291"/>
          </a:xfrm>
        </p:spPr>
        <p:txBody>
          <a:bodyPr>
            <a:normAutofit fontScale="62500" lnSpcReduction="20000"/>
          </a:bodyPr>
          <a:lstStyle/>
          <a:p>
            <a:pPr marL="0" indent="0">
              <a:spcBef>
                <a:spcPts val="0"/>
              </a:spcBef>
              <a:buNone/>
            </a:pPr>
            <a:r>
              <a:rPr lang="en-US" sz="4000" dirty="0"/>
              <a:t>     </a:t>
            </a:r>
            <a:r>
              <a:rPr lang="en-US" sz="5100" dirty="0">
                <a:latin typeface="Arial" panose="020B0604020202020204" pitchFamily="34" charset="0"/>
                <a:cs typeface="Arial" panose="020B0604020202020204" pitchFamily="34" charset="0"/>
              </a:rPr>
              <a:t>The QR code can be scanned via</a:t>
            </a:r>
          </a:p>
          <a:p>
            <a:pPr marL="0" indent="0">
              <a:spcBef>
                <a:spcPts val="0"/>
              </a:spcBef>
              <a:buNone/>
            </a:pPr>
            <a:r>
              <a:rPr lang="en-US" sz="5100" dirty="0">
                <a:latin typeface="Arial" panose="020B0604020202020204" pitchFamily="34" charset="0"/>
                <a:cs typeface="Arial" panose="020B0604020202020204" pitchFamily="34" charset="0"/>
              </a:rPr>
              <a:t>the student mobile phones or mobile device</a:t>
            </a:r>
          </a:p>
          <a:p>
            <a:pPr marL="0" indent="0">
              <a:spcBef>
                <a:spcPts val="0"/>
              </a:spcBef>
              <a:buNone/>
            </a:pPr>
            <a:r>
              <a:rPr lang="en-US" sz="5100" dirty="0">
                <a:latin typeface="Arial" panose="020B0604020202020204" pitchFamily="34" charset="0"/>
                <a:cs typeface="Arial" panose="020B0604020202020204" pitchFamily="34" charset="0"/>
              </a:rPr>
              <a:t>when scanned it can redirect to show</a:t>
            </a:r>
          </a:p>
          <a:p>
            <a:pPr marL="0" indent="0">
              <a:spcBef>
                <a:spcPts val="0"/>
              </a:spcBef>
              <a:buNone/>
            </a:pPr>
            <a:r>
              <a:rPr lang="en-US" sz="5100" dirty="0">
                <a:latin typeface="Arial" panose="020B0604020202020204" pitchFamily="34" charset="0"/>
                <a:cs typeface="Arial" panose="020B0604020202020204" pitchFamily="34" charset="0"/>
              </a:rPr>
              <a:t>real-time routes and be </a:t>
            </a:r>
            <a:r>
              <a:rPr lang="en-PH" sz="5100" dirty="0">
                <a:latin typeface="Arial" panose="020B0604020202020204" pitchFamily="34" charset="0"/>
                <a:cs typeface="Arial" panose="020B0604020202020204" pitchFamily="34" charset="0"/>
              </a:rPr>
              <a:t>useful for new </a:t>
            </a:r>
          </a:p>
          <a:p>
            <a:pPr marL="0" indent="0">
              <a:spcBef>
                <a:spcPts val="0"/>
              </a:spcBef>
              <a:buNone/>
            </a:pPr>
            <a:r>
              <a:rPr lang="en-PH" sz="5100" dirty="0">
                <a:latin typeface="Arial" panose="020B0604020202020204" pitchFamily="34" charset="0"/>
                <a:cs typeface="Arial" panose="020B0604020202020204" pitchFamily="34" charset="0"/>
              </a:rPr>
              <a:t>students who are still learning their way </a:t>
            </a:r>
          </a:p>
          <a:p>
            <a:pPr marL="0" indent="0">
              <a:spcBef>
                <a:spcPts val="0"/>
              </a:spcBef>
              <a:buNone/>
            </a:pPr>
            <a:r>
              <a:rPr lang="en-PH" sz="5100" dirty="0">
                <a:latin typeface="Arial" panose="020B0604020202020204" pitchFamily="34" charset="0"/>
                <a:cs typeface="Arial" panose="020B0604020202020204" pitchFamily="34" charset="0"/>
              </a:rPr>
              <a:t>around the school </a:t>
            </a:r>
            <a:r>
              <a:rPr lang="en-US" sz="5100" dirty="0">
                <a:latin typeface="Arial" panose="020B0604020202020204" pitchFamily="34" charset="0"/>
                <a:cs typeface="Arial" panose="020B0604020202020204" pitchFamily="34" charset="0"/>
              </a:rPr>
              <a:t>(</a:t>
            </a:r>
            <a:r>
              <a:rPr lang="en-US" sz="5100" dirty="0" err="1">
                <a:latin typeface="Arial" panose="020B0604020202020204" pitchFamily="34" charset="0"/>
                <a:cs typeface="Arial" panose="020B0604020202020204" pitchFamily="34" charset="0"/>
              </a:rPr>
              <a:t>Anusiuba</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Umeh</a:t>
            </a:r>
            <a:r>
              <a:rPr lang="en-US" sz="5100" dirty="0">
                <a:latin typeface="Arial" panose="020B0604020202020204" pitchFamily="34" charset="0"/>
                <a:cs typeface="Arial" panose="020B0604020202020204" pitchFamily="34" charset="0"/>
              </a:rPr>
              <a:t>, </a:t>
            </a:r>
            <a:r>
              <a:rPr lang="en-US" sz="5100" dirty="0" err="1">
                <a:latin typeface="Arial" panose="020B0604020202020204" pitchFamily="34" charset="0"/>
                <a:cs typeface="Arial" panose="020B0604020202020204" pitchFamily="34" charset="0"/>
              </a:rPr>
              <a:t>Ezuruka</a:t>
            </a:r>
            <a:r>
              <a:rPr lang="en-US" sz="5100" dirty="0">
                <a:latin typeface="Arial" panose="020B0604020202020204" pitchFamily="34" charset="0"/>
                <a:cs typeface="Arial" panose="020B0604020202020204" pitchFamily="34" charset="0"/>
              </a:rPr>
              <a:t> </a:t>
            </a:r>
          </a:p>
          <a:p>
            <a:pPr marL="0" indent="0">
              <a:spcBef>
                <a:spcPts val="0"/>
              </a:spcBef>
              <a:buNone/>
            </a:pPr>
            <a:r>
              <a:rPr lang="en-US" sz="5100" dirty="0">
                <a:latin typeface="Arial" panose="020B0604020202020204" pitchFamily="34" charset="0"/>
                <a:cs typeface="Arial" panose="020B0604020202020204" pitchFamily="34" charset="0"/>
              </a:rPr>
              <a:t>&amp; </a:t>
            </a:r>
            <a:r>
              <a:rPr lang="en-US" sz="5100" dirty="0" err="1">
                <a:latin typeface="Arial" panose="020B0604020202020204" pitchFamily="34" charset="0"/>
                <a:cs typeface="Arial" panose="020B0604020202020204" pitchFamily="34" charset="0"/>
              </a:rPr>
              <a:t>Adejumo</a:t>
            </a:r>
            <a:r>
              <a:rPr lang="en-US" sz="5100" dirty="0">
                <a:latin typeface="Arial" panose="020B0604020202020204" pitchFamily="34" charset="0"/>
                <a:cs typeface="Arial" panose="020B0604020202020204" pitchFamily="34" charset="0"/>
              </a:rPr>
              <a:t>, 2025).</a:t>
            </a:r>
          </a:p>
          <a:p>
            <a:pPr marL="0" indent="0" algn="just">
              <a:spcBef>
                <a:spcPts val="0"/>
              </a:spcBef>
              <a:buNone/>
            </a:pPr>
            <a:endParaRPr lang="en-PH" sz="4000" dirty="0">
              <a:latin typeface="Arial" panose="020B0604020202020204" pitchFamily="34" charset="0"/>
              <a:cs typeface="Arial" panose="020B0604020202020204" pitchFamily="34" charset="0"/>
            </a:endParaRPr>
          </a:p>
        </p:txBody>
      </p:sp>
      <p:sp>
        <p:nvSpPr>
          <p:cNvPr id="4" name="Title 1"/>
          <p:cNvSpPr txBox="1">
            <a:spLocks/>
          </p:cNvSpPr>
          <p:nvPr/>
        </p:nvSpPr>
        <p:spPr>
          <a:xfrm>
            <a:off x="499075" y="1969527"/>
            <a:ext cx="11223693" cy="9408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000" b="1" cap="none" dirty="0">
                <a:solidFill>
                  <a:schemeClr val="bg1"/>
                </a:solidFill>
                <a:latin typeface="Times New Roman" panose="02020603050405020304" pitchFamily="18" charset="0"/>
                <a:cs typeface="Times New Roman" panose="02020603050405020304" pitchFamily="18" charset="0"/>
              </a:rPr>
              <a:t>Integration of QR Codes In Wayfinding Systems</a:t>
            </a:r>
            <a:endParaRPr lang="en-PH" sz="4000" cap="none" dirty="0">
              <a:solidFill>
                <a:schemeClr val="bg1"/>
              </a:solidFill>
              <a:latin typeface="Times New Roman" panose="02020603050405020304" pitchFamily="18" charset="0"/>
              <a:cs typeface="Times New Roman" panose="02020603050405020304" pitchFamily="18" charset="0"/>
            </a:endParaRPr>
          </a:p>
          <a:p>
            <a:endParaRPr lang="en-PH" sz="48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131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II. Review of Related Literature</a:t>
            </a:r>
            <a:endParaRPr lang="en-PH" sz="4800" cap="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71600" y="2913027"/>
            <a:ext cx="8923111" cy="3063391"/>
          </a:xfrm>
        </p:spPr>
        <p:txBody>
          <a:bodyPr>
            <a:normAutofit/>
          </a:bodyPr>
          <a:lstStyle/>
          <a:p>
            <a:pPr marL="0" indent="0" algn="just">
              <a:spcBef>
                <a:spcPts val="0"/>
              </a:spcBef>
              <a:buNone/>
            </a:pPr>
            <a:r>
              <a:rPr lang="en-PH" sz="3100" dirty="0"/>
              <a:t>	</a:t>
            </a:r>
            <a:r>
              <a:rPr lang="en-US" sz="2600" dirty="0">
                <a:latin typeface="Arial" panose="020B0604020202020204" pitchFamily="34" charset="0"/>
                <a:cs typeface="Arial" panose="020B0604020202020204" pitchFamily="34" charset="0"/>
              </a:rPr>
              <a:t>The GPS, sensors, and maps improve campus navigation system accurately and provide guidance for students and visitors, replacing paper maps with digital innovations, promoting modern, user-friendly, and ensuring smooth around campus ( </a:t>
            </a:r>
            <a:r>
              <a:rPr lang="en-US" sz="2600" dirty="0" err="1">
                <a:latin typeface="Arial" panose="020B0604020202020204" pitchFamily="34" charset="0"/>
                <a:cs typeface="Arial" panose="020B0604020202020204" pitchFamily="34" charset="0"/>
              </a:rPr>
              <a:t>Naik</a:t>
            </a:r>
            <a:r>
              <a:rPr lang="en-US" sz="2600" dirty="0">
                <a:latin typeface="Arial" panose="020B0604020202020204" pitchFamily="34" charset="0"/>
                <a:cs typeface="Arial" panose="020B0604020202020204" pitchFamily="34" charset="0"/>
              </a:rPr>
              <a:t> and </a:t>
            </a:r>
            <a:r>
              <a:rPr lang="en-US" sz="2600" dirty="0" err="1">
                <a:latin typeface="Arial" panose="020B0604020202020204" pitchFamily="34" charset="0"/>
                <a:cs typeface="Arial" panose="020B0604020202020204" pitchFamily="34" charset="0"/>
              </a:rPr>
              <a:t>Adsul</a:t>
            </a:r>
            <a:r>
              <a:rPr lang="en-US" sz="2600" dirty="0">
                <a:latin typeface="Arial" panose="020B0604020202020204" pitchFamily="34" charset="0"/>
                <a:cs typeface="Arial" panose="020B0604020202020204" pitchFamily="34" charset="0"/>
              </a:rPr>
              <a:t>, 2023).</a:t>
            </a:r>
            <a:endParaRPr lang="en-PH" sz="2600" dirty="0">
              <a:latin typeface="Arial" panose="020B0604020202020204" pitchFamily="34" charset="0"/>
              <a:cs typeface="Arial" panose="020B0604020202020204" pitchFamily="34" charset="0"/>
            </a:endParaRPr>
          </a:p>
        </p:txBody>
      </p:sp>
      <p:sp>
        <p:nvSpPr>
          <p:cNvPr id="4" name="Title 1"/>
          <p:cNvSpPr txBox="1">
            <a:spLocks/>
          </p:cNvSpPr>
          <p:nvPr/>
        </p:nvSpPr>
        <p:spPr>
          <a:xfrm>
            <a:off x="731460" y="2412605"/>
            <a:ext cx="11081083" cy="6189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cap="none" dirty="0">
                <a:solidFill>
                  <a:schemeClr val="bg1"/>
                </a:solidFill>
                <a:latin typeface="Times New Roman" panose="02020603050405020304" pitchFamily="18" charset="0"/>
                <a:cs typeface="Times New Roman" panose="02020603050405020304" pitchFamily="18" charset="0"/>
              </a:rPr>
              <a:t>Integration of GPS Technology in Campus Digital Maps and Wayfinding</a:t>
            </a:r>
            <a:endParaRPr lang="en-PH" cap="none" dirty="0">
              <a:solidFill>
                <a:schemeClr val="bg1"/>
              </a:solidFill>
              <a:latin typeface="Times New Roman" panose="02020603050405020304" pitchFamily="18" charset="0"/>
              <a:cs typeface="Times New Roman" panose="02020603050405020304" pitchFamily="18" charset="0"/>
            </a:endParaRPr>
          </a:p>
          <a:p>
            <a:endParaRPr lang="en-PH" sz="4800" b="1" cap="none"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310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III. Conceptual Framework </a:t>
            </a:r>
            <a:endParaRPr lang="en-PH" sz="4800" cap="none"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pic>
        <p:nvPicPr>
          <p:cNvPr id="9" name="Picture 8"/>
          <p:cNvPicPr/>
          <p:nvPr/>
        </p:nvPicPr>
        <p:blipFill rotWithShape="1">
          <a:blip r:embed="rId3">
            <a:extLst>
              <a:ext uri="{28A0092B-C50C-407E-A947-70E740481C1C}">
                <a14:useLocalDpi xmlns:a14="http://schemas.microsoft.com/office/drawing/2010/main" val="0"/>
              </a:ext>
            </a:extLst>
          </a:blip>
          <a:srcRect l="30556" t="40225" r="25868" b="15267"/>
          <a:stretch/>
        </p:blipFill>
        <p:spPr bwMode="auto">
          <a:xfrm rot="10800000">
            <a:off x="2608242" y="1627048"/>
            <a:ext cx="6647282" cy="3797832"/>
          </a:xfrm>
          <a:prstGeom prst="rect">
            <a:avLst/>
          </a:prstGeom>
          <a:ln>
            <a:noFill/>
          </a:ln>
          <a:extLst>
            <a:ext uri="{53640926-AAD7-44D8-BBD7-CCE9431645EC}">
              <a14:shadowObscured xmlns:a14="http://schemas.microsoft.com/office/drawing/2010/main"/>
            </a:ext>
          </a:extLst>
        </p:spPr>
      </p:pic>
      <p:cxnSp>
        <p:nvCxnSpPr>
          <p:cNvPr id="10" name="直线连接线 23"/>
          <p:cNvCxnSpPr>
            <a:cxnSpLocks/>
          </p:cNvCxnSpPr>
          <p:nvPr/>
        </p:nvCxnSpPr>
        <p:spPr>
          <a:xfrm rot="21600000" flipV="1">
            <a:off x="3265524" y="4902990"/>
            <a:ext cx="635" cy="1000125"/>
          </a:xfrm>
          <a:prstGeom prst="straightConnector1">
            <a:avLst/>
          </a:prstGeom>
          <a:noFill/>
          <a:ln w="38100" cap="flat" cmpd="sng">
            <a:solidFill>
              <a:srgbClr val="0070C0"/>
            </a:solidFill>
            <a:prstDash val="solid"/>
            <a:round/>
            <a:tailEnd type="triangle" w="med" len="med"/>
          </a:ln>
        </p:spPr>
      </p:cxnSp>
      <p:cxnSp>
        <p:nvCxnSpPr>
          <p:cNvPr id="11" name="直线 21"/>
          <p:cNvCxnSpPr>
            <a:cxnSpLocks/>
          </p:cNvCxnSpPr>
          <p:nvPr/>
        </p:nvCxnSpPr>
        <p:spPr>
          <a:xfrm>
            <a:off x="5205922" y="4937518"/>
            <a:ext cx="0" cy="974725"/>
          </a:xfrm>
          <a:prstGeom prst="line">
            <a:avLst/>
          </a:prstGeom>
          <a:noFill/>
          <a:ln w="38100" cap="flat" cmpd="sng">
            <a:solidFill>
              <a:srgbClr val="0070C0"/>
            </a:solidFill>
            <a:prstDash val="solid"/>
            <a:round/>
          </a:ln>
        </p:spPr>
      </p:cxnSp>
      <p:cxnSp>
        <p:nvCxnSpPr>
          <p:cNvPr id="12" name="直线 25"/>
          <p:cNvCxnSpPr>
            <a:cxnSpLocks/>
          </p:cNvCxnSpPr>
          <p:nvPr/>
        </p:nvCxnSpPr>
        <p:spPr>
          <a:xfrm flipH="1">
            <a:off x="3265524" y="5903115"/>
            <a:ext cx="1940398" cy="0"/>
          </a:xfrm>
          <a:prstGeom prst="line">
            <a:avLst/>
          </a:prstGeom>
          <a:noFill/>
          <a:ln w="38100" cap="flat" cmpd="sng">
            <a:solidFill>
              <a:srgbClr val="0070C0"/>
            </a:solidFill>
            <a:prstDash val="solid"/>
            <a:round/>
          </a:ln>
        </p:spPr>
      </p:cxnSp>
      <p:sp>
        <p:nvSpPr>
          <p:cNvPr id="13" name="文本框 27"/>
          <p:cNvSpPr>
            <a:spLocks/>
          </p:cNvSpPr>
          <p:nvPr/>
        </p:nvSpPr>
        <p:spPr>
          <a:xfrm>
            <a:off x="3741894" y="5558443"/>
            <a:ext cx="1226820" cy="313690"/>
          </a:xfrm>
          <a:prstGeom prst="rect">
            <a:avLst/>
          </a:prstGeom>
          <a:noFill/>
          <a:ln w="6350" cap="flat" cmpd="sng">
            <a:noFill/>
            <a:prstDash val="solid"/>
            <a:round/>
          </a:ln>
        </p:spPr>
        <p:txBody>
          <a:bodyPr vert="horz" wrap="square" lIns="91440" tIns="45720" rIns="91440" bIns="45720" anchor="t" anchorCtr="0">
            <a:noAutofit/>
          </a:bodyPr>
          <a:lstStyle/>
          <a:p>
            <a:pPr marL="0" marR="0" algn="ctr">
              <a:lnSpc>
                <a:spcPct val="107000"/>
              </a:lnSpc>
              <a:spcBef>
                <a:spcPts val="0"/>
              </a:spcBef>
              <a:spcAft>
                <a:spcPts val="800"/>
              </a:spcAft>
            </a:pPr>
            <a:r>
              <a:rPr lang="en-GB" sz="1100" dirty="0">
                <a:effectLst/>
                <a:latin typeface="Times New Roman" panose="02020603050405020304" pitchFamily="18" charset="0"/>
                <a:ea typeface="Calibri" panose="020F0502020204030204" pitchFamily="34" charset="0"/>
                <a:cs typeface="Arial" panose="020B0604020202020204" pitchFamily="34" charset="0"/>
              </a:rPr>
              <a:t>F E </a:t>
            </a:r>
            <a:r>
              <a:rPr lang="en-GB" sz="1100" dirty="0" err="1">
                <a:effectLst/>
                <a:latin typeface="Times New Roman" panose="02020603050405020304" pitchFamily="18" charset="0"/>
                <a:ea typeface="Calibri" panose="020F0502020204030204" pitchFamily="34" charset="0"/>
                <a:cs typeface="Arial" panose="020B0604020202020204" pitchFamily="34" charset="0"/>
              </a:rPr>
              <a:t>E</a:t>
            </a:r>
            <a:r>
              <a:rPr lang="en-GB" sz="1100" dirty="0">
                <a:effectLst/>
                <a:latin typeface="Times New Roman" panose="02020603050405020304" pitchFamily="18" charset="0"/>
                <a:ea typeface="Calibri" panose="020F0502020204030204" pitchFamily="34" charset="0"/>
                <a:cs typeface="Arial" panose="020B0604020202020204" pitchFamily="34" charset="0"/>
              </a:rPr>
              <a:t> D B A C K</a:t>
            </a:r>
            <a:endParaRPr lang="en-PH"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文本框 15"/>
          <p:cNvSpPr>
            <a:spLocks/>
          </p:cNvSpPr>
          <p:nvPr/>
        </p:nvSpPr>
        <p:spPr>
          <a:xfrm>
            <a:off x="2776062" y="2330591"/>
            <a:ext cx="1309154" cy="1869003"/>
          </a:xfrm>
          <a:prstGeom prst="rect">
            <a:avLst/>
          </a:prstGeom>
          <a:noFill/>
          <a:ln w="6350" cap="flat" cmpd="sng">
            <a:noFill/>
            <a:prstDash val="solid"/>
            <a:round/>
          </a:ln>
        </p:spPr>
        <p:txBody>
          <a:bodyPr vert="horz" wrap="square" lIns="91440" tIns="45720" rIns="91440" bIns="45720" anchor="t" anchorCtr="0">
            <a:noAutofit/>
          </a:bodyPr>
          <a:lstStyle/>
          <a:p>
            <a:pPr marL="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Software Development Life Cycle Steps</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tabLst>
                <a:tab pos="0" algn="l"/>
              </a:tabLst>
            </a:pPr>
            <a:r>
              <a:rPr lang="en-GB" sz="10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Define Requirements</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tabLst>
                <a:tab pos="0" algn="l"/>
              </a:tabLst>
            </a:pPr>
            <a:r>
              <a:rPr lang="en-GB" sz="10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System Design</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tabLst>
                <a:tab pos="0" algn="l"/>
              </a:tabLst>
            </a:pPr>
            <a:r>
              <a:rPr lang="en-GB" sz="10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Development</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tabLst>
                <a:tab pos="0" algn="l"/>
              </a:tabLst>
            </a:pPr>
            <a:r>
              <a:rPr lang="en-GB" sz="10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Quality Assurance</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tabLst>
                <a:tab pos="0" algn="l"/>
              </a:tabLst>
            </a:pPr>
            <a:r>
              <a:rPr lang="en-GB" sz="10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User Acceptance</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tabLst>
                <a:tab pos="0" algn="l"/>
              </a:tabLst>
            </a:pPr>
            <a:r>
              <a:rPr lang="en-GB" sz="10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Testing</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tabLst>
                <a:tab pos="0" algn="l"/>
              </a:tabLst>
            </a:pPr>
            <a:r>
              <a:rPr lang="en-GB" sz="10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Releasing</a:t>
            </a:r>
            <a:endParaRPr lang="en-PH"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6" name="文本框 9"/>
          <p:cNvSpPr>
            <a:spLocks/>
          </p:cNvSpPr>
          <p:nvPr/>
        </p:nvSpPr>
        <p:spPr>
          <a:xfrm>
            <a:off x="4466649" y="2465406"/>
            <a:ext cx="1275460" cy="2281479"/>
          </a:xfrm>
          <a:prstGeom prst="rect">
            <a:avLst/>
          </a:prstGeom>
          <a:noFill/>
          <a:ln w="6350" cap="flat" cmpd="sng">
            <a:noFill/>
            <a:prstDash val="solid"/>
            <a:round/>
          </a:ln>
        </p:spPr>
        <p:txBody>
          <a:bodyPr vert="horz" wrap="square" lIns="91440" tIns="45720" rIns="91440" bIns="45720" anchor="t" anchorCtr="0">
            <a:noAutofit/>
          </a:bodyPr>
          <a:lstStyle/>
          <a:p>
            <a:pPr marL="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18034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18034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tabLst>
                <a:tab pos="0" algn="l"/>
              </a:tabLs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Purposive Sampling</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18034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Wingdings" panose="05000000000000000000" pitchFamily="2" charset="2"/>
              <a:buChar char=""/>
              <a:tabLst>
                <a:tab pos="0" algn="l"/>
              </a:tabLs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Statistical Analysis</a:t>
            </a:r>
            <a:endParaRPr lang="en-PH"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文本框 18"/>
          <p:cNvSpPr>
            <a:spLocks/>
          </p:cNvSpPr>
          <p:nvPr/>
        </p:nvSpPr>
        <p:spPr>
          <a:xfrm>
            <a:off x="6147765" y="2473189"/>
            <a:ext cx="1045210" cy="2012315"/>
          </a:xfrm>
          <a:prstGeom prst="rect">
            <a:avLst/>
          </a:prstGeom>
          <a:noFill/>
          <a:ln w="6350" cap="flat" cmpd="sng">
            <a:noFill/>
            <a:prstDash val="solid"/>
            <a:round/>
          </a:ln>
        </p:spPr>
        <p:txBody>
          <a:bodyPr vert="horz" wrap="square" lIns="91440" tIns="45720" rIns="91440" bIns="45720" anchor="t" anchorCtr="0">
            <a:noAutofit/>
          </a:bodyPr>
          <a:lstStyle/>
          <a:p>
            <a:pPr marL="0" marR="0" algn="ctr">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Developed Web-based Application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Digital School Map Accessible Via QR Code Using Visual Studio Code</a:t>
            </a:r>
          </a:p>
          <a:p>
            <a:pPr marL="0" marR="0" algn="ctr">
              <a:lnSpc>
                <a:spcPct val="107000"/>
              </a:lnSpc>
              <a:spcBef>
                <a:spcPts val="0"/>
              </a:spcBef>
              <a:spcAft>
                <a:spcPts val="0"/>
              </a:spcAft>
            </a:pPr>
            <a:endParaRPr lang="en-PH"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文本框 12"/>
          <p:cNvSpPr>
            <a:spLocks/>
          </p:cNvSpPr>
          <p:nvPr/>
        </p:nvSpPr>
        <p:spPr>
          <a:xfrm>
            <a:off x="7739402" y="2412404"/>
            <a:ext cx="1309580" cy="2388195"/>
          </a:xfrm>
          <a:prstGeom prst="rect">
            <a:avLst/>
          </a:prstGeom>
          <a:noFill/>
          <a:ln w="6350" cap="flat" cmpd="sng">
            <a:noFill/>
            <a:prstDash val="solid"/>
            <a:round/>
          </a:ln>
        </p:spPr>
        <p:txBody>
          <a:bodyPr vert="horz" wrap="square" lIns="91440" tIns="45720" rIns="91440" bIns="45720" anchor="t" anchorCtr="0">
            <a:noAutofit/>
          </a:bodyPr>
          <a:lstStyle/>
          <a:p>
            <a:pPr marL="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endParaRPr lang="en-PH"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GB" sz="11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Implementation</a:t>
            </a:r>
            <a:endParaRPr lang="en-PH"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51918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613610" y="295253"/>
            <a:ext cx="9662592" cy="1283149"/>
          </a:xfrm>
          <a:prstGeom prst="flowChartAlternateProces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88713" y="651209"/>
            <a:ext cx="9905998" cy="596534"/>
          </a:xfrm>
        </p:spPr>
        <p:txBody>
          <a:bodyPr>
            <a:noAutofit/>
          </a:bodyPr>
          <a:lstStyle/>
          <a:p>
            <a:r>
              <a:rPr lang="en-US" sz="4800" cap="none" dirty="0">
                <a:latin typeface="Times New Roman" panose="02020603050405020304" pitchFamily="18" charset="0"/>
                <a:cs typeface="Times New Roman" panose="02020603050405020304" pitchFamily="18" charset="0"/>
              </a:rPr>
              <a:t>IV. Statement of the Problem</a:t>
            </a:r>
            <a:endParaRPr lang="en-PH" sz="4800" cap="none"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138" y="5424881"/>
            <a:ext cx="2848708" cy="1530960"/>
          </a:xfrm>
          <a:prstGeom prst="rect">
            <a:avLst/>
          </a:prstGeom>
        </p:spPr>
      </p:pic>
      <p:sp>
        <p:nvSpPr>
          <p:cNvPr id="7" name="TextBox 6"/>
          <p:cNvSpPr txBox="1"/>
          <p:nvPr/>
        </p:nvSpPr>
        <p:spPr>
          <a:xfrm>
            <a:off x="4494566" y="6005695"/>
            <a:ext cx="610186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BARTOLOME SANGALANG NATIONAL HIGH SCHOOL</a:t>
            </a:r>
            <a:endParaRPr lang="en-PH" dirty="0">
              <a:latin typeface="Arial" panose="020B0604020202020204" pitchFamily="34" charset="0"/>
              <a:cs typeface="Arial" panose="020B0604020202020204" pitchFamily="34" charset="0"/>
            </a:endParaRPr>
          </a:p>
        </p:txBody>
      </p:sp>
      <p:sp>
        <p:nvSpPr>
          <p:cNvPr id="8" name="TextBox 7"/>
          <p:cNvSpPr txBox="1"/>
          <p:nvPr/>
        </p:nvSpPr>
        <p:spPr>
          <a:xfrm>
            <a:off x="6272002" y="6272872"/>
            <a:ext cx="29835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RESEARCH PROPOSAL </a:t>
            </a:r>
            <a:endParaRPr lang="en-PH" dirty="0">
              <a:latin typeface="Arial" panose="020B0604020202020204" pitchFamily="34" charset="0"/>
              <a:cs typeface="Arial" panose="020B0604020202020204" pitchFamily="34" charset="0"/>
            </a:endParaRPr>
          </a:p>
        </p:txBody>
      </p:sp>
      <p:sp>
        <p:nvSpPr>
          <p:cNvPr id="3" name="TextBox 2"/>
          <p:cNvSpPr txBox="1"/>
          <p:nvPr/>
        </p:nvSpPr>
        <p:spPr>
          <a:xfrm>
            <a:off x="1672389" y="2626357"/>
            <a:ext cx="10695457" cy="3231654"/>
          </a:xfrm>
          <a:prstGeom prst="rect">
            <a:avLst/>
          </a:prstGeom>
          <a:noFill/>
        </p:spPr>
        <p:txBody>
          <a:bodyPr wrap="square" rtlCol="0">
            <a:spAutoFit/>
          </a:bodyPr>
          <a:lstStyle/>
          <a:p>
            <a:pPr lvl="0"/>
            <a:endParaRPr lang="en-PH" sz="3600" dirty="0">
              <a:solidFill>
                <a:schemeClr val="bg1"/>
              </a:solidFill>
              <a:latin typeface="Arial" panose="020B0604020202020204" pitchFamily="34" charset="0"/>
              <a:cs typeface="Arial" panose="020B0604020202020204" pitchFamily="34" charset="0"/>
            </a:endParaRPr>
          </a:p>
          <a:p>
            <a:r>
              <a:rPr lang="en-PH" sz="2800" dirty="0">
                <a:solidFill>
                  <a:schemeClr val="bg1"/>
                </a:solidFill>
                <a:latin typeface="Arial" panose="020B0604020202020204" pitchFamily="34" charset="0"/>
                <a:cs typeface="Arial" panose="020B0604020202020204" pitchFamily="34" charset="0"/>
              </a:rPr>
              <a:t>1.1 defining requirements;</a:t>
            </a:r>
          </a:p>
          <a:p>
            <a:r>
              <a:rPr lang="en-PH" sz="2800" dirty="0">
                <a:solidFill>
                  <a:schemeClr val="bg1"/>
                </a:solidFill>
                <a:latin typeface="Arial" panose="020B0604020202020204" pitchFamily="34" charset="0"/>
                <a:cs typeface="Arial" panose="020B0604020202020204" pitchFamily="34" charset="0"/>
              </a:rPr>
              <a:t>1.2 system design;</a:t>
            </a:r>
          </a:p>
          <a:p>
            <a:r>
              <a:rPr lang="en-PH" sz="2800" dirty="0">
                <a:solidFill>
                  <a:schemeClr val="bg1"/>
                </a:solidFill>
                <a:latin typeface="Arial" panose="020B0604020202020204" pitchFamily="34" charset="0"/>
                <a:cs typeface="Arial" panose="020B0604020202020204" pitchFamily="34" charset="0"/>
              </a:rPr>
              <a:t>1.3 development;</a:t>
            </a:r>
          </a:p>
          <a:p>
            <a:r>
              <a:rPr lang="en-PH" sz="2800" dirty="0">
                <a:solidFill>
                  <a:schemeClr val="bg1"/>
                </a:solidFill>
                <a:latin typeface="Arial" panose="020B0604020202020204" pitchFamily="34" charset="0"/>
                <a:cs typeface="Arial" panose="020B0604020202020204" pitchFamily="34" charset="0"/>
              </a:rPr>
              <a:t>1.4 quality assurance;</a:t>
            </a:r>
          </a:p>
          <a:p>
            <a:r>
              <a:rPr lang="en-PH" sz="2800" dirty="0">
                <a:solidFill>
                  <a:schemeClr val="bg1"/>
                </a:solidFill>
                <a:latin typeface="Arial" panose="020B0604020202020204" pitchFamily="34" charset="0"/>
                <a:cs typeface="Arial" panose="020B0604020202020204" pitchFamily="34" charset="0"/>
              </a:rPr>
              <a:t>1.5 user acceptance testing; and</a:t>
            </a:r>
          </a:p>
          <a:p>
            <a:r>
              <a:rPr lang="en-PH" sz="2800" dirty="0">
                <a:solidFill>
                  <a:schemeClr val="bg1"/>
                </a:solidFill>
                <a:latin typeface="Arial" panose="020B0604020202020204" pitchFamily="34" charset="0"/>
                <a:cs typeface="Arial" panose="020B0604020202020204" pitchFamily="34" charset="0"/>
              </a:rPr>
              <a:t>1.6 releasing?</a:t>
            </a:r>
          </a:p>
        </p:txBody>
      </p:sp>
      <p:sp>
        <p:nvSpPr>
          <p:cNvPr id="20" name="TextBox 19"/>
          <p:cNvSpPr txBox="1"/>
          <p:nvPr/>
        </p:nvSpPr>
        <p:spPr>
          <a:xfrm>
            <a:off x="537409" y="1630045"/>
            <a:ext cx="11654591" cy="2031325"/>
          </a:xfrm>
          <a:prstGeom prst="rect">
            <a:avLst/>
          </a:prstGeom>
          <a:noFill/>
        </p:spPr>
        <p:txBody>
          <a:bodyPr wrap="square" rtlCol="0">
            <a:spAutoFit/>
          </a:bodyPr>
          <a:lstStyle/>
          <a:p>
            <a:pPr lvl="0"/>
            <a:r>
              <a:rPr lang="en-PH" sz="2800" dirty="0">
                <a:solidFill>
                  <a:schemeClr val="bg1"/>
                </a:solidFill>
                <a:latin typeface="Arial" panose="020B0604020202020204" pitchFamily="34" charset="0"/>
                <a:cs typeface="Arial" panose="020B0604020202020204" pitchFamily="34" charset="0"/>
              </a:rPr>
              <a:t>1.How may the Digital School Map for Bartolome </a:t>
            </a:r>
            <a:r>
              <a:rPr lang="en-PH" sz="2800" dirty="0" err="1">
                <a:solidFill>
                  <a:schemeClr val="bg1"/>
                </a:solidFill>
                <a:latin typeface="Arial" panose="020B0604020202020204" pitchFamily="34" charset="0"/>
                <a:cs typeface="Arial" panose="020B0604020202020204" pitchFamily="34" charset="0"/>
              </a:rPr>
              <a:t>Sangalang</a:t>
            </a:r>
            <a:r>
              <a:rPr lang="en-PH" sz="2800" dirty="0">
                <a:solidFill>
                  <a:schemeClr val="bg1"/>
                </a:solidFill>
                <a:latin typeface="Arial" panose="020B0604020202020204" pitchFamily="34" charset="0"/>
                <a:cs typeface="Arial" panose="020B0604020202020204" pitchFamily="34" charset="0"/>
              </a:rPr>
              <a:t> National High School accessible via QR Code using Visual Studio Code be developed using the Agile Model Phases in terms of:</a:t>
            </a:r>
          </a:p>
          <a:p>
            <a:pPr lvl="0"/>
            <a:endParaRPr lang="en-PH" sz="2400" dirty="0">
              <a:solidFill>
                <a:schemeClr val="bg1"/>
              </a:solidFill>
              <a:latin typeface="Arial" panose="020B0604020202020204" pitchFamily="34" charset="0"/>
              <a:cs typeface="Arial" panose="020B0604020202020204" pitchFamily="34" charset="0"/>
            </a:endParaRPr>
          </a:p>
          <a:p>
            <a:endParaRPr lang="en-PH" dirty="0"/>
          </a:p>
        </p:txBody>
      </p:sp>
    </p:spTree>
    <p:extLst>
      <p:ext uri="{BB962C8B-B14F-4D97-AF65-F5344CB8AC3E}">
        <p14:creationId xmlns:p14="http://schemas.microsoft.com/office/powerpoint/2010/main" val="31911950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1402</TotalTime>
  <Words>1069</Words>
  <Application>Microsoft Office PowerPoint</Application>
  <PresentationFormat>Widescreen</PresentationFormat>
  <Paragraphs>153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Times New Roman</vt:lpstr>
      <vt:lpstr>Tw Cen MT</vt:lpstr>
      <vt:lpstr>Wingdings</vt:lpstr>
      <vt:lpstr>Circuit</vt:lpstr>
      <vt:lpstr>PowerPoint Presentation</vt:lpstr>
      <vt:lpstr>I. Introduction</vt:lpstr>
      <vt:lpstr>I. Introduction</vt:lpstr>
      <vt:lpstr>I. Introduction</vt:lpstr>
      <vt:lpstr>II. Review of Related Literature</vt:lpstr>
      <vt:lpstr>II. Review of Related Literature</vt:lpstr>
      <vt:lpstr>II. Review of Related Literature</vt:lpstr>
      <vt:lpstr>III. Conceptual Framework </vt:lpstr>
      <vt:lpstr>IV. Statement of the Problem</vt:lpstr>
      <vt:lpstr>IV. Statement of the Problem</vt:lpstr>
      <vt:lpstr>IV. Statement of the Problem</vt:lpstr>
      <vt:lpstr>IV. Statement of the Problem</vt:lpstr>
      <vt:lpstr>IV. Statement of the Problem</vt:lpstr>
      <vt:lpstr>V. Scope and Limitations</vt:lpstr>
      <vt:lpstr>V. Scope and Limitations</vt:lpstr>
      <vt:lpstr>VI. Significance of the Study</vt:lpstr>
      <vt:lpstr>VI. Significance of the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Bonie Funelas</cp:lastModifiedBy>
  <cp:revision>60</cp:revision>
  <dcterms:created xsi:type="dcterms:W3CDTF">2025-10-27T05:22:51Z</dcterms:created>
  <dcterms:modified xsi:type="dcterms:W3CDTF">2025-11-03T14:53:09Z</dcterms:modified>
</cp:coreProperties>
</file>